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499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3036" y="420490"/>
            <a:ext cx="10505927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3036" y="448989"/>
            <a:ext cx="1050592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9610" y="1868151"/>
            <a:ext cx="10392778" cy="4178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yman2G/IBM-Applied-Data-Science-Capstone-Project/blob/main/Data%20Collection%20and%20preparation/labs-jupyter-spacex-Data%20wrangling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yman2G/IBM-Applied-Data-Science-Capstone-Project/blob/main/EDA/jupyter-labs-eda-dataviz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yman2G/IBM-Applied-Data-Science-Capstone-Project/blob/main/EDA/jupyter-labs-eda-sql-coursera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yman2G/IBM-Applied-Data-Science-Capstone-Project/blob/main/EDA/lab_jupyter_launch_site_location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yman2G/IBM-Applied-Data-Science-Capstone-Project/blob/main/EDA/Dashboard_with_Plotly%E2%80%8B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yman2G/IBM-Applied-Data-Science-Capstone-Project/blob/main/Predictive%20analysis/SpaceX_Machine%20Learning%20Prediction_Part_5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yman2G/IBM-Applied-Data-Science-Capstone-Project/blob/main/Data%20Collection%20and%20preparation/jupyter-labs-spacex-data-collection-api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yman2G/IBM-Applied-Data-Science-Capstone-Project/blob/main/Data%20Collection%20and%20preparation/jupyter-labs-webscraping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1570" y="4584989"/>
            <a:ext cx="3077029" cy="20287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fr-FR" sz="1800" dirty="0">
                <a:solidFill>
                  <a:srgbClr val="E7E6E6"/>
                </a:solidFill>
                <a:latin typeface="Arial MT"/>
                <a:cs typeface="Arial MT"/>
              </a:rPr>
              <a:t>Ayman Moumen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fr-FR" sz="180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https://github.com/Ayman2G</a:t>
            </a:r>
          </a:p>
          <a:p>
            <a:pPr marL="12700" marR="5080">
              <a:spcBef>
                <a:spcPts val="100"/>
              </a:spcBef>
            </a:pPr>
            <a:endParaRPr lang="fr-FR" sz="1800" spc="-5" dirty="0">
              <a:solidFill>
                <a:srgbClr val="E7E6E6"/>
              </a:solidFill>
              <a:latin typeface="Arial MT"/>
              <a:cs typeface="Arial MT"/>
            </a:endParaRPr>
          </a:p>
          <a:p>
            <a:pPr marL="12700" marR="5080">
              <a:spcBef>
                <a:spcPts val="100"/>
              </a:spcBef>
            </a:pPr>
            <a:endParaRPr lang="fr-FR" spc="-5" dirty="0">
              <a:solidFill>
                <a:srgbClr val="E7E6E6"/>
              </a:solidFill>
              <a:latin typeface="Arial MT"/>
              <a:cs typeface="Arial MT"/>
            </a:endParaRPr>
          </a:p>
          <a:p>
            <a:pPr marL="12700" marR="5080">
              <a:spcBef>
                <a:spcPts val="100"/>
              </a:spcBef>
            </a:pPr>
            <a:r>
              <a:rPr lang="fr-FR" sz="1800" spc="-5" dirty="0">
                <a:solidFill>
                  <a:srgbClr val="E7E6E6"/>
                </a:solidFill>
                <a:latin typeface="Arial MT"/>
                <a:cs typeface="Arial MT"/>
              </a:rPr>
              <a:t>March 25, 2022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fr-FR" sz="1800" dirty="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28"/>
            <a:ext cx="2104102" cy="6291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6" y="1813026"/>
            <a:ext cx="8479790" cy="156781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99390" marR="5080" indent="-187325">
              <a:lnSpc>
                <a:spcPts val="2380"/>
              </a:lnSpc>
              <a:spcBef>
                <a:spcPts val="395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Identified and determined the number of launches on each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orbits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292929"/>
              </a:buClr>
              <a:buFont typeface="Arial MT"/>
              <a:buChar char="•"/>
            </a:pPr>
            <a:endParaRPr sz="2050">
              <a:latin typeface="Arial MT"/>
              <a:cs typeface="Arial MT"/>
            </a:endParaRPr>
          </a:p>
          <a:p>
            <a:pPr marL="199390" marR="384810" indent="-187325">
              <a:lnSpc>
                <a:spcPts val="2380"/>
              </a:lnSpc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Utilized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launches’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respective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failure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outcomes,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thus,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their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8274" y="3772991"/>
            <a:ext cx="258381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Char char="•"/>
              <a:tabLst>
                <a:tab pos="186055" algn="l"/>
              </a:tabLst>
            </a:pP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Data</a:t>
            </a:r>
            <a:r>
              <a:rPr sz="1900" u="heavy" spc="-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wrangling</a:t>
            </a:r>
            <a:r>
              <a:rPr sz="1900" u="heavy" spc="-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Github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325437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75" dirty="0"/>
              <a:t> </a:t>
            </a:r>
            <a:r>
              <a:rPr spc="-10" dirty="0"/>
              <a:t>Wrangling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2989" y="4927637"/>
            <a:ext cx="1507490" cy="715010"/>
            <a:chOff x="42989" y="4927637"/>
            <a:chExt cx="1507490" cy="715010"/>
          </a:xfrm>
        </p:grpSpPr>
        <p:sp>
          <p:nvSpPr>
            <p:cNvPr id="6" name="object 6"/>
            <p:cNvSpPr/>
            <p:nvPr/>
          </p:nvSpPr>
          <p:spPr>
            <a:xfrm>
              <a:off x="47751" y="4932400"/>
              <a:ext cx="1497965" cy="705485"/>
            </a:xfrm>
            <a:custGeom>
              <a:avLst/>
              <a:gdLst/>
              <a:ahLst/>
              <a:cxnLst/>
              <a:rect l="l" t="t" r="r" b="b"/>
              <a:pathLst>
                <a:path w="1497965" h="705485">
                  <a:moveTo>
                    <a:pt x="588286" y="705023"/>
                  </a:moveTo>
                  <a:lnTo>
                    <a:pt x="534900" y="510065"/>
                  </a:lnTo>
                  <a:lnTo>
                    <a:pt x="330161" y="575018"/>
                  </a:lnTo>
                  <a:lnTo>
                    <a:pt x="392907" y="454903"/>
                  </a:lnTo>
                  <a:lnTo>
                    <a:pt x="9359" y="476119"/>
                  </a:lnTo>
                  <a:lnTo>
                    <a:pt x="258055" y="384335"/>
                  </a:lnTo>
                  <a:lnTo>
                    <a:pt x="0" y="281193"/>
                  </a:lnTo>
                  <a:lnTo>
                    <a:pt x="320801" y="248618"/>
                  </a:lnTo>
                  <a:lnTo>
                    <a:pt x="25653" y="74908"/>
                  </a:lnTo>
                  <a:lnTo>
                    <a:pt x="506959" y="206284"/>
                  </a:lnTo>
                  <a:lnTo>
                    <a:pt x="579065" y="74908"/>
                  </a:lnTo>
                  <a:lnTo>
                    <a:pt x="748790" y="189311"/>
                  </a:lnTo>
                  <a:lnTo>
                    <a:pt x="1006846" y="0"/>
                  </a:lnTo>
                  <a:lnTo>
                    <a:pt x="981401" y="173807"/>
                  </a:lnTo>
                  <a:lnTo>
                    <a:pt x="1274331" y="145476"/>
                  </a:lnTo>
                  <a:lnTo>
                    <a:pt x="1157991" y="238761"/>
                  </a:lnTo>
                  <a:lnTo>
                    <a:pt x="1462707" y="265591"/>
                  </a:lnTo>
                  <a:lnTo>
                    <a:pt x="1220737" y="341903"/>
                  </a:lnTo>
                  <a:lnTo>
                    <a:pt x="1497582" y="433785"/>
                  </a:lnTo>
                  <a:lnTo>
                    <a:pt x="1167351" y="422426"/>
                  </a:lnTo>
                  <a:lnTo>
                    <a:pt x="1258038" y="590620"/>
                  </a:lnTo>
                  <a:lnTo>
                    <a:pt x="972041" y="471876"/>
                  </a:lnTo>
                  <a:lnTo>
                    <a:pt x="918447" y="644215"/>
                  </a:lnTo>
                  <a:lnTo>
                    <a:pt x="730209" y="487478"/>
                  </a:lnTo>
                  <a:lnTo>
                    <a:pt x="588286" y="705023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751" y="4932400"/>
              <a:ext cx="1497965" cy="705485"/>
            </a:xfrm>
            <a:custGeom>
              <a:avLst/>
              <a:gdLst/>
              <a:ahLst/>
              <a:cxnLst/>
              <a:rect l="l" t="t" r="r" b="b"/>
              <a:pathLst>
                <a:path w="1497965" h="705485">
                  <a:moveTo>
                    <a:pt x="748790" y="189311"/>
                  </a:moveTo>
                  <a:lnTo>
                    <a:pt x="1006846" y="0"/>
                  </a:lnTo>
                  <a:lnTo>
                    <a:pt x="981401" y="173807"/>
                  </a:lnTo>
                  <a:lnTo>
                    <a:pt x="1274331" y="145476"/>
                  </a:lnTo>
                  <a:lnTo>
                    <a:pt x="1157991" y="238761"/>
                  </a:lnTo>
                  <a:lnTo>
                    <a:pt x="1462707" y="265591"/>
                  </a:lnTo>
                  <a:lnTo>
                    <a:pt x="1220737" y="341903"/>
                  </a:lnTo>
                  <a:lnTo>
                    <a:pt x="1497582" y="433785"/>
                  </a:lnTo>
                  <a:lnTo>
                    <a:pt x="1167351" y="422426"/>
                  </a:lnTo>
                  <a:lnTo>
                    <a:pt x="1258038" y="590620"/>
                  </a:lnTo>
                  <a:lnTo>
                    <a:pt x="972041" y="471876"/>
                  </a:lnTo>
                  <a:lnTo>
                    <a:pt x="918447" y="644215"/>
                  </a:lnTo>
                  <a:lnTo>
                    <a:pt x="730209" y="487478"/>
                  </a:lnTo>
                  <a:lnTo>
                    <a:pt x="588286" y="705023"/>
                  </a:lnTo>
                  <a:lnTo>
                    <a:pt x="534900" y="510065"/>
                  </a:lnTo>
                  <a:lnTo>
                    <a:pt x="330161" y="575018"/>
                  </a:lnTo>
                  <a:lnTo>
                    <a:pt x="392907" y="454903"/>
                  </a:lnTo>
                  <a:lnTo>
                    <a:pt x="9359" y="476119"/>
                  </a:lnTo>
                  <a:lnTo>
                    <a:pt x="258055" y="384335"/>
                  </a:lnTo>
                  <a:lnTo>
                    <a:pt x="0" y="281193"/>
                  </a:lnTo>
                  <a:lnTo>
                    <a:pt x="320801" y="248618"/>
                  </a:lnTo>
                  <a:lnTo>
                    <a:pt x="25653" y="74908"/>
                  </a:lnTo>
                  <a:lnTo>
                    <a:pt x="506959" y="206284"/>
                  </a:lnTo>
                  <a:lnTo>
                    <a:pt x="579065" y="74908"/>
                  </a:lnTo>
                  <a:lnTo>
                    <a:pt x="748790" y="189311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7737" y="5134388"/>
            <a:ext cx="9042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Data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frame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51000" y="4932400"/>
            <a:ext cx="1268095" cy="549275"/>
          </a:xfrm>
          <a:prstGeom prst="rect">
            <a:avLst/>
          </a:prstGeom>
          <a:solidFill>
            <a:srgbClr val="E7E6E6"/>
          </a:solidFill>
          <a:ln w="9524">
            <a:solidFill>
              <a:srgbClr val="44546A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60325" marR="102235">
              <a:lnSpc>
                <a:spcPct val="100000"/>
              </a:lnSpc>
              <a:spcBef>
                <a:spcPts val="120"/>
              </a:spcBef>
            </a:pPr>
            <a:r>
              <a:rPr sz="1400" spc="-5" dirty="0">
                <a:latin typeface="Arial MT"/>
                <a:cs typeface="Arial MT"/>
              </a:rPr>
              <a:t>Launch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sites?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Orbits?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758662" y="4591937"/>
            <a:ext cx="1706880" cy="1229995"/>
            <a:chOff x="3758662" y="4591937"/>
            <a:chExt cx="1706880" cy="1229995"/>
          </a:xfrm>
        </p:grpSpPr>
        <p:sp>
          <p:nvSpPr>
            <p:cNvPr id="11" name="object 11"/>
            <p:cNvSpPr/>
            <p:nvPr/>
          </p:nvSpPr>
          <p:spPr>
            <a:xfrm>
              <a:off x="3763424" y="4596700"/>
              <a:ext cx="1697355" cy="1220470"/>
            </a:xfrm>
            <a:custGeom>
              <a:avLst/>
              <a:gdLst/>
              <a:ahLst/>
              <a:cxnLst/>
              <a:rect l="l" t="t" r="r" b="b"/>
              <a:pathLst>
                <a:path w="1697354" h="1220470">
                  <a:moveTo>
                    <a:pt x="1696799" y="1220399"/>
                  </a:moveTo>
                  <a:lnTo>
                    <a:pt x="0" y="1220399"/>
                  </a:lnTo>
                  <a:lnTo>
                    <a:pt x="848399" y="0"/>
                  </a:lnTo>
                  <a:lnTo>
                    <a:pt x="1696799" y="12203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63424" y="4596700"/>
              <a:ext cx="1697355" cy="1220470"/>
            </a:xfrm>
            <a:custGeom>
              <a:avLst/>
              <a:gdLst/>
              <a:ahLst/>
              <a:cxnLst/>
              <a:rect l="l" t="t" r="r" b="b"/>
              <a:pathLst>
                <a:path w="1697354" h="1220470">
                  <a:moveTo>
                    <a:pt x="0" y="1220399"/>
                  </a:moveTo>
                  <a:lnTo>
                    <a:pt x="848399" y="0"/>
                  </a:lnTo>
                  <a:lnTo>
                    <a:pt x="1696799" y="1220399"/>
                  </a:lnTo>
                  <a:lnTo>
                    <a:pt x="0" y="122039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135900" y="5267412"/>
            <a:ext cx="98234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Successes?  Failures?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79949" y="4877499"/>
            <a:ext cx="1218565" cy="659130"/>
          </a:xfrm>
          <a:prstGeom prst="rect">
            <a:avLst/>
          </a:prstGeom>
          <a:solidFill>
            <a:srgbClr val="E7E6E6"/>
          </a:solidFill>
          <a:ln w="9524">
            <a:solidFill>
              <a:srgbClr val="44546A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85725" marR="57785">
              <a:lnSpc>
                <a:spcPct val="100000"/>
              </a:lnSpc>
              <a:spcBef>
                <a:spcPts val="790"/>
              </a:spcBef>
            </a:pPr>
            <a:r>
              <a:rPr sz="1400" spc="-5" dirty="0">
                <a:latin typeface="Arial MT"/>
                <a:cs typeface="Arial MT"/>
              </a:rPr>
              <a:t>Create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Label: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Outcome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06325" y="4080424"/>
            <a:ext cx="1108710" cy="2096770"/>
          </a:xfrm>
          <a:prstGeom prst="rect">
            <a:avLst/>
          </a:prstGeom>
          <a:solidFill>
            <a:srgbClr val="E7E6E6"/>
          </a:solidFill>
          <a:ln w="9524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45415">
              <a:lnSpc>
                <a:spcPct val="100000"/>
              </a:lnSpc>
              <a:spcBef>
                <a:spcPts val="1035"/>
              </a:spcBef>
            </a:pPr>
            <a:r>
              <a:rPr sz="1400" spc="-5" dirty="0">
                <a:latin typeface="Arial MT"/>
                <a:cs typeface="Arial MT"/>
              </a:rPr>
              <a:t>Success: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Arial MT"/>
              <a:cs typeface="Arial MT"/>
            </a:endParaRPr>
          </a:p>
          <a:p>
            <a:pPr marL="14541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Failure: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598738" y="3370650"/>
            <a:ext cx="1507490" cy="715010"/>
            <a:chOff x="9598738" y="3370650"/>
            <a:chExt cx="1507490" cy="715010"/>
          </a:xfrm>
        </p:grpSpPr>
        <p:sp>
          <p:nvSpPr>
            <p:cNvPr id="17" name="object 17"/>
            <p:cNvSpPr/>
            <p:nvPr/>
          </p:nvSpPr>
          <p:spPr>
            <a:xfrm>
              <a:off x="9603501" y="3375412"/>
              <a:ext cx="1497965" cy="705485"/>
            </a:xfrm>
            <a:custGeom>
              <a:avLst/>
              <a:gdLst/>
              <a:ahLst/>
              <a:cxnLst/>
              <a:rect l="l" t="t" r="r" b="b"/>
              <a:pathLst>
                <a:path w="1497965" h="705485">
                  <a:moveTo>
                    <a:pt x="588285" y="705023"/>
                  </a:moveTo>
                  <a:lnTo>
                    <a:pt x="534899" y="510065"/>
                  </a:lnTo>
                  <a:lnTo>
                    <a:pt x="330161" y="575018"/>
                  </a:lnTo>
                  <a:lnTo>
                    <a:pt x="392906" y="454903"/>
                  </a:lnTo>
                  <a:lnTo>
                    <a:pt x="9360" y="476119"/>
                  </a:lnTo>
                  <a:lnTo>
                    <a:pt x="258055" y="384335"/>
                  </a:lnTo>
                  <a:lnTo>
                    <a:pt x="0" y="281193"/>
                  </a:lnTo>
                  <a:lnTo>
                    <a:pt x="320801" y="248618"/>
                  </a:lnTo>
                  <a:lnTo>
                    <a:pt x="25653" y="74908"/>
                  </a:lnTo>
                  <a:lnTo>
                    <a:pt x="506959" y="206284"/>
                  </a:lnTo>
                  <a:lnTo>
                    <a:pt x="579064" y="74908"/>
                  </a:lnTo>
                  <a:lnTo>
                    <a:pt x="748790" y="189311"/>
                  </a:lnTo>
                  <a:lnTo>
                    <a:pt x="1006846" y="0"/>
                  </a:lnTo>
                  <a:lnTo>
                    <a:pt x="981401" y="173807"/>
                  </a:lnTo>
                  <a:lnTo>
                    <a:pt x="1274330" y="145476"/>
                  </a:lnTo>
                  <a:lnTo>
                    <a:pt x="1157991" y="238761"/>
                  </a:lnTo>
                  <a:lnTo>
                    <a:pt x="1462707" y="265591"/>
                  </a:lnTo>
                  <a:lnTo>
                    <a:pt x="1220737" y="341903"/>
                  </a:lnTo>
                  <a:lnTo>
                    <a:pt x="1497581" y="433785"/>
                  </a:lnTo>
                  <a:lnTo>
                    <a:pt x="1167351" y="422426"/>
                  </a:lnTo>
                  <a:lnTo>
                    <a:pt x="1258038" y="590620"/>
                  </a:lnTo>
                  <a:lnTo>
                    <a:pt x="972041" y="471876"/>
                  </a:lnTo>
                  <a:lnTo>
                    <a:pt x="918447" y="644215"/>
                  </a:lnTo>
                  <a:lnTo>
                    <a:pt x="730210" y="487478"/>
                  </a:lnTo>
                  <a:lnTo>
                    <a:pt x="588285" y="705023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603501" y="3375412"/>
              <a:ext cx="1497965" cy="705485"/>
            </a:xfrm>
            <a:custGeom>
              <a:avLst/>
              <a:gdLst/>
              <a:ahLst/>
              <a:cxnLst/>
              <a:rect l="l" t="t" r="r" b="b"/>
              <a:pathLst>
                <a:path w="1497965" h="705485">
                  <a:moveTo>
                    <a:pt x="748790" y="189311"/>
                  </a:moveTo>
                  <a:lnTo>
                    <a:pt x="1006846" y="0"/>
                  </a:lnTo>
                  <a:lnTo>
                    <a:pt x="981401" y="173807"/>
                  </a:lnTo>
                  <a:lnTo>
                    <a:pt x="1274330" y="145476"/>
                  </a:lnTo>
                  <a:lnTo>
                    <a:pt x="1157991" y="238761"/>
                  </a:lnTo>
                  <a:lnTo>
                    <a:pt x="1462707" y="265591"/>
                  </a:lnTo>
                  <a:lnTo>
                    <a:pt x="1220737" y="341903"/>
                  </a:lnTo>
                  <a:lnTo>
                    <a:pt x="1497581" y="433785"/>
                  </a:lnTo>
                  <a:lnTo>
                    <a:pt x="1167351" y="422426"/>
                  </a:lnTo>
                  <a:lnTo>
                    <a:pt x="1258038" y="590620"/>
                  </a:lnTo>
                  <a:lnTo>
                    <a:pt x="972041" y="471876"/>
                  </a:lnTo>
                  <a:lnTo>
                    <a:pt x="918447" y="644215"/>
                  </a:lnTo>
                  <a:lnTo>
                    <a:pt x="730210" y="487478"/>
                  </a:lnTo>
                  <a:lnTo>
                    <a:pt x="588285" y="705023"/>
                  </a:lnTo>
                  <a:lnTo>
                    <a:pt x="534899" y="510065"/>
                  </a:lnTo>
                  <a:lnTo>
                    <a:pt x="330161" y="575018"/>
                  </a:lnTo>
                  <a:lnTo>
                    <a:pt x="392906" y="454903"/>
                  </a:lnTo>
                  <a:lnTo>
                    <a:pt x="9360" y="476119"/>
                  </a:lnTo>
                  <a:lnTo>
                    <a:pt x="258055" y="384335"/>
                  </a:lnTo>
                  <a:lnTo>
                    <a:pt x="0" y="281193"/>
                  </a:lnTo>
                  <a:lnTo>
                    <a:pt x="320801" y="248618"/>
                  </a:lnTo>
                  <a:lnTo>
                    <a:pt x="25653" y="74908"/>
                  </a:lnTo>
                  <a:lnTo>
                    <a:pt x="506959" y="206284"/>
                  </a:lnTo>
                  <a:lnTo>
                    <a:pt x="579064" y="74908"/>
                  </a:lnTo>
                  <a:lnTo>
                    <a:pt x="748790" y="189311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873487" y="3577400"/>
            <a:ext cx="9042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Data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frame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52337" y="5106287"/>
            <a:ext cx="464184" cy="249554"/>
            <a:chOff x="1652337" y="5106287"/>
            <a:chExt cx="464184" cy="249554"/>
          </a:xfrm>
        </p:grpSpPr>
        <p:sp>
          <p:nvSpPr>
            <p:cNvPr id="21" name="object 21"/>
            <p:cNvSpPr/>
            <p:nvPr/>
          </p:nvSpPr>
          <p:spPr>
            <a:xfrm>
              <a:off x="1657100" y="5111050"/>
              <a:ext cx="454659" cy="240029"/>
            </a:xfrm>
            <a:custGeom>
              <a:avLst/>
              <a:gdLst/>
              <a:ahLst/>
              <a:cxnLst/>
              <a:rect l="l" t="t" r="r" b="b"/>
              <a:pathLst>
                <a:path w="454660" h="240029">
                  <a:moveTo>
                    <a:pt x="334649" y="239699"/>
                  </a:moveTo>
                  <a:lnTo>
                    <a:pt x="334649" y="179774"/>
                  </a:lnTo>
                  <a:lnTo>
                    <a:pt x="0" y="179774"/>
                  </a:lnTo>
                  <a:lnTo>
                    <a:pt x="0" y="59924"/>
                  </a:lnTo>
                  <a:lnTo>
                    <a:pt x="334649" y="59924"/>
                  </a:lnTo>
                  <a:lnTo>
                    <a:pt x="334649" y="0"/>
                  </a:lnTo>
                  <a:lnTo>
                    <a:pt x="454499" y="119849"/>
                  </a:lnTo>
                  <a:lnTo>
                    <a:pt x="334649" y="2396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57100" y="5111050"/>
              <a:ext cx="454659" cy="240029"/>
            </a:xfrm>
            <a:custGeom>
              <a:avLst/>
              <a:gdLst/>
              <a:ahLst/>
              <a:cxnLst/>
              <a:rect l="l" t="t" r="r" b="b"/>
              <a:pathLst>
                <a:path w="454660" h="240029">
                  <a:moveTo>
                    <a:pt x="0" y="59924"/>
                  </a:moveTo>
                  <a:lnTo>
                    <a:pt x="334649" y="59924"/>
                  </a:lnTo>
                  <a:lnTo>
                    <a:pt x="334649" y="0"/>
                  </a:lnTo>
                  <a:lnTo>
                    <a:pt x="454499" y="119849"/>
                  </a:lnTo>
                  <a:lnTo>
                    <a:pt x="334649" y="239699"/>
                  </a:lnTo>
                  <a:lnTo>
                    <a:pt x="334649" y="179774"/>
                  </a:lnTo>
                  <a:lnTo>
                    <a:pt x="0" y="179774"/>
                  </a:lnTo>
                  <a:lnTo>
                    <a:pt x="0" y="59924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3571275" y="5106287"/>
            <a:ext cx="2064385" cy="249554"/>
            <a:chOff x="3571275" y="5106287"/>
            <a:chExt cx="2064385" cy="249554"/>
          </a:xfrm>
        </p:grpSpPr>
        <p:sp>
          <p:nvSpPr>
            <p:cNvPr id="24" name="object 24"/>
            <p:cNvSpPr/>
            <p:nvPr/>
          </p:nvSpPr>
          <p:spPr>
            <a:xfrm>
              <a:off x="3576037" y="5111050"/>
              <a:ext cx="454659" cy="240029"/>
            </a:xfrm>
            <a:custGeom>
              <a:avLst/>
              <a:gdLst/>
              <a:ahLst/>
              <a:cxnLst/>
              <a:rect l="l" t="t" r="r" b="b"/>
              <a:pathLst>
                <a:path w="454660" h="240029">
                  <a:moveTo>
                    <a:pt x="334649" y="239699"/>
                  </a:moveTo>
                  <a:lnTo>
                    <a:pt x="334649" y="179774"/>
                  </a:lnTo>
                  <a:lnTo>
                    <a:pt x="0" y="179774"/>
                  </a:lnTo>
                  <a:lnTo>
                    <a:pt x="0" y="59924"/>
                  </a:lnTo>
                  <a:lnTo>
                    <a:pt x="334649" y="59924"/>
                  </a:lnTo>
                  <a:lnTo>
                    <a:pt x="334649" y="0"/>
                  </a:lnTo>
                  <a:lnTo>
                    <a:pt x="454499" y="119849"/>
                  </a:lnTo>
                  <a:lnTo>
                    <a:pt x="334649" y="2396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76037" y="5111050"/>
              <a:ext cx="454659" cy="240029"/>
            </a:xfrm>
            <a:custGeom>
              <a:avLst/>
              <a:gdLst/>
              <a:ahLst/>
              <a:cxnLst/>
              <a:rect l="l" t="t" r="r" b="b"/>
              <a:pathLst>
                <a:path w="454660" h="240029">
                  <a:moveTo>
                    <a:pt x="0" y="59924"/>
                  </a:moveTo>
                  <a:lnTo>
                    <a:pt x="334649" y="59924"/>
                  </a:lnTo>
                  <a:lnTo>
                    <a:pt x="334649" y="0"/>
                  </a:lnTo>
                  <a:lnTo>
                    <a:pt x="454499" y="119849"/>
                  </a:lnTo>
                  <a:lnTo>
                    <a:pt x="334649" y="239699"/>
                  </a:lnTo>
                  <a:lnTo>
                    <a:pt x="334649" y="179774"/>
                  </a:lnTo>
                  <a:lnTo>
                    <a:pt x="0" y="179774"/>
                  </a:lnTo>
                  <a:lnTo>
                    <a:pt x="0" y="59924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76275" y="5111050"/>
              <a:ext cx="454659" cy="240029"/>
            </a:xfrm>
            <a:custGeom>
              <a:avLst/>
              <a:gdLst/>
              <a:ahLst/>
              <a:cxnLst/>
              <a:rect l="l" t="t" r="r" b="b"/>
              <a:pathLst>
                <a:path w="454660" h="240029">
                  <a:moveTo>
                    <a:pt x="334649" y="239699"/>
                  </a:moveTo>
                  <a:lnTo>
                    <a:pt x="334649" y="179774"/>
                  </a:lnTo>
                  <a:lnTo>
                    <a:pt x="0" y="179774"/>
                  </a:lnTo>
                  <a:lnTo>
                    <a:pt x="0" y="59924"/>
                  </a:lnTo>
                  <a:lnTo>
                    <a:pt x="334649" y="59924"/>
                  </a:lnTo>
                  <a:lnTo>
                    <a:pt x="334649" y="0"/>
                  </a:lnTo>
                  <a:lnTo>
                    <a:pt x="454499" y="119849"/>
                  </a:lnTo>
                  <a:lnTo>
                    <a:pt x="334649" y="2396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76275" y="5111050"/>
              <a:ext cx="454659" cy="240029"/>
            </a:xfrm>
            <a:custGeom>
              <a:avLst/>
              <a:gdLst/>
              <a:ahLst/>
              <a:cxnLst/>
              <a:rect l="l" t="t" r="r" b="b"/>
              <a:pathLst>
                <a:path w="454660" h="240029">
                  <a:moveTo>
                    <a:pt x="0" y="59924"/>
                  </a:moveTo>
                  <a:lnTo>
                    <a:pt x="334649" y="59924"/>
                  </a:lnTo>
                  <a:lnTo>
                    <a:pt x="334649" y="0"/>
                  </a:lnTo>
                  <a:lnTo>
                    <a:pt x="454499" y="119849"/>
                  </a:lnTo>
                  <a:lnTo>
                    <a:pt x="334649" y="239699"/>
                  </a:lnTo>
                  <a:lnTo>
                    <a:pt x="334649" y="179774"/>
                  </a:lnTo>
                  <a:lnTo>
                    <a:pt x="0" y="179774"/>
                  </a:lnTo>
                  <a:lnTo>
                    <a:pt x="0" y="59924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7021096" y="4496820"/>
            <a:ext cx="683260" cy="578485"/>
            <a:chOff x="7021096" y="4496820"/>
            <a:chExt cx="683260" cy="578485"/>
          </a:xfrm>
        </p:grpSpPr>
        <p:sp>
          <p:nvSpPr>
            <p:cNvPr id="29" name="object 29"/>
            <p:cNvSpPr/>
            <p:nvPr/>
          </p:nvSpPr>
          <p:spPr>
            <a:xfrm>
              <a:off x="7025858" y="4501583"/>
              <a:ext cx="673735" cy="568960"/>
            </a:xfrm>
            <a:custGeom>
              <a:avLst/>
              <a:gdLst/>
              <a:ahLst/>
              <a:cxnLst/>
              <a:rect l="l" t="t" r="r" b="b"/>
              <a:pathLst>
                <a:path w="673734" h="568960">
                  <a:moveTo>
                    <a:pt x="137249" y="568609"/>
                  </a:moveTo>
                  <a:lnTo>
                    <a:pt x="0" y="330859"/>
                  </a:lnTo>
                  <a:lnTo>
                    <a:pt x="367330" y="118874"/>
                  </a:lnTo>
                  <a:lnTo>
                    <a:pt x="298705" y="0"/>
                  </a:lnTo>
                  <a:lnTo>
                    <a:pt x="673724" y="100534"/>
                  </a:lnTo>
                  <a:lnTo>
                    <a:pt x="573205" y="475499"/>
                  </a:lnTo>
                  <a:lnTo>
                    <a:pt x="504580" y="356624"/>
                  </a:lnTo>
                  <a:lnTo>
                    <a:pt x="137249" y="56860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25858" y="4501583"/>
              <a:ext cx="673735" cy="568960"/>
            </a:xfrm>
            <a:custGeom>
              <a:avLst/>
              <a:gdLst/>
              <a:ahLst/>
              <a:cxnLst/>
              <a:rect l="l" t="t" r="r" b="b"/>
              <a:pathLst>
                <a:path w="673734" h="568960">
                  <a:moveTo>
                    <a:pt x="0" y="330859"/>
                  </a:moveTo>
                  <a:lnTo>
                    <a:pt x="367330" y="118874"/>
                  </a:lnTo>
                  <a:lnTo>
                    <a:pt x="298705" y="0"/>
                  </a:lnTo>
                  <a:lnTo>
                    <a:pt x="673724" y="100534"/>
                  </a:lnTo>
                  <a:lnTo>
                    <a:pt x="573205" y="475499"/>
                  </a:lnTo>
                  <a:lnTo>
                    <a:pt x="504580" y="356624"/>
                  </a:lnTo>
                  <a:lnTo>
                    <a:pt x="137249" y="568609"/>
                  </a:lnTo>
                  <a:lnTo>
                    <a:pt x="0" y="33085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7018622" y="5224260"/>
            <a:ext cx="695325" cy="568960"/>
            <a:chOff x="7018622" y="5224260"/>
            <a:chExt cx="695325" cy="568960"/>
          </a:xfrm>
        </p:grpSpPr>
        <p:sp>
          <p:nvSpPr>
            <p:cNvPr id="32" name="object 32"/>
            <p:cNvSpPr/>
            <p:nvPr/>
          </p:nvSpPr>
          <p:spPr>
            <a:xfrm>
              <a:off x="7023385" y="5229023"/>
              <a:ext cx="685800" cy="559435"/>
            </a:xfrm>
            <a:custGeom>
              <a:avLst/>
              <a:gdLst/>
              <a:ahLst/>
              <a:cxnLst/>
              <a:rect l="l" t="t" r="r" b="b"/>
              <a:pathLst>
                <a:path w="685800" h="559435">
                  <a:moveTo>
                    <a:pt x="316543" y="559039"/>
                  </a:moveTo>
                  <a:lnTo>
                    <a:pt x="378493" y="436564"/>
                  </a:lnTo>
                  <a:lnTo>
                    <a:pt x="0" y="244949"/>
                  </a:lnTo>
                  <a:lnTo>
                    <a:pt x="123899" y="0"/>
                  </a:lnTo>
                  <a:lnTo>
                    <a:pt x="502393" y="191614"/>
                  </a:lnTo>
                  <a:lnTo>
                    <a:pt x="564343" y="69139"/>
                  </a:lnTo>
                  <a:lnTo>
                    <a:pt x="685349" y="438074"/>
                  </a:lnTo>
                  <a:lnTo>
                    <a:pt x="316543" y="55903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023385" y="5229023"/>
              <a:ext cx="685800" cy="559435"/>
            </a:xfrm>
            <a:custGeom>
              <a:avLst/>
              <a:gdLst/>
              <a:ahLst/>
              <a:cxnLst/>
              <a:rect l="l" t="t" r="r" b="b"/>
              <a:pathLst>
                <a:path w="685800" h="559435">
                  <a:moveTo>
                    <a:pt x="123899" y="0"/>
                  </a:moveTo>
                  <a:lnTo>
                    <a:pt x="502393" y="191614"/>
                  </a:lnTo>
                  <a:lnTo>
                    <a:pt x="564343" y="69139"/>
                  </a:lnTo>
                  <a:lnTo>
                    <a:pt x="685349" y="438074"/>
                  </a:lnTo>
                  <a:lnTo>
                    <a:pt x="316543" y="559039"/>
                  </a:lnTo>
                  <a:lnTo>
                    <a:pt x="378493" y="436564"/>
                  </a:lnTo>
                  <a:lnTo>
                    <a:pt x="0" y="244949"/>
                  </a:lnTo>
                  <a:lnTo>
                    <a:pt x="123899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9158512" y="4207862"/>
            <a:ext cx="1408430" cy="998855"/>
            <a:chOff x="9158512" y="4207862"/>
            <a:chExt cx="1408430" cy="998855"/>
          </a:xfrm>
        </p:grpSpPr>
        <p:sp>
          <p:nvSpPr>
            <p:cNvPr id="35" name="object 35"/>
            <p:cNvSpPr/>
            <p:nvPr/>
          </p:nvSpPr>
          <p:spPr>
            <a:xfrm>
              <a:off x="9163274" y="4212625"/>
              <a:ext cx="1398905" cy="989330"/>
            </a:xfrm>
            <a:custGeom>
              <a:avLst/>
              <a:gdLst/>
              <a:ahLst/>
              <a:cxnLst/>
              <a:rect l="l" t="t" r="r" b="b"/>
              <a:pathLst>
                <a:path w="1398904" h="989329">
                  <a:moveTo>
                    <a:pt x="1274699" y="988799"/>
                  </a:moveTo>
                  <a:lnTo>
                    <a:pt x="0" y="988799"/>
                  </a:lnTo>
                  <a:lnTo>
                    <a:pt x="0" y="741599"/>
                  </a:lnTo>
                  <a:lnTo>
                    <a:pt x="1027499" y="741599"/>
                  </a:lnTo>
                  <a:lnTo>
                    <a:pt x="1027499" y="247199"/>
                  </a:lnTo>
                  <a:lnTo>
                    <a:pt x="903899" y="247199"/>
                  </a:lnTo>
                  <a:lnTo>
                    <a:pt x="1151099" y="0"/>
                  </a:lnTo>
                  <a:lnTo>
                    <a:pt x="1398299" y="247199"/>
                  </a:lnTo>
                  <a:lnTo>
                    <a:pt x="1274699" y="247199"/>
                  </a:lnTo>
                  <a:lnTo>
                    <a:pt x="1274699" y="9887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163274" y="4212625"/>
              <a:ext cx="1398905" cy="989330"/>
            </a:xfrm>
            <a:custGeom>
              <a:avLst/>
              <a:gdLst/>
              <a:ahLst/>
              <a:cxnLst/>
              <a:rect l="l" t="t" r="r" b="b"/>
              <a:pathLst>
                <a:path w="1398904" h="989329">
                  <a:moveTo>
                    <a:pt x="0" y="741599"/>
                  </a:moveTo>
                  <a:lnTo>
                    <a:pt x="1027499" y="741599"/>
                  </a:lnTo>
                  <a:lnTo>
                    <a:pt x="1027499" y="247199"/>
                  </a:lnTo>
                  <a:lnTo>
                    <a:pt x="903899" y="247199"/>
                  </a:lnTo>
                  <a:lnTo>
                    <a:pt x="1151099" y="0"/>
                  </a:lnTo>
                  <a:lnTo>
                    <a:pt x="1398299" y="247199"/>
                  </a:lnTo>
                  <a:lnTo>
                    <a:pt x="1274699" y="247199"/>
                  </a:lnTo>
                  <a:lnTo>
                    <a:pt x="1274699" y="988799"/>
                  </a:lnTo>
                  <a:lnTo>
                    <a:pt x="0" y="988799"/>
                  </a:lnTo>
                  <a:lnTo>
                    <a:pt x="0" y="74159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686" y="1789556"/>
            <a:ext cx="8784590" cy="336169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21615" indent="-187325">
              <a:lnSpc>
                <a:spcPct val="100000"/>
              </a:lnSpc>
              <a:spcBef>
                <a:spcPts val="495"/>
              </a:spcBef>
              <a:buChar char="•"/>
              <a:tabLst>
                <a:tab pos="22225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Seaborn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explore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relationships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below:</a:t>
            </a:r>
            <a:endParaRPr sz="2200" dirty="0">
              <a:latin typeface="Arial MT"/>
              <a:cs typeface="Arial MT"/>
            </a:endParaRPr>
          </a:p>
          <a:p>
            <a:pPr marL="450215" lvl="1" indent="-322580">
              <a:lnSpc>
                <a:spcPct val="100000"/>
              </a:lnSpc>
              <a:spcBef>
                <a:spcPts val="395"/>
              </a:spcBef>
              <a:buChar char="-"/>
              <a:tabLst>
                <a:tab pos="449580" algn="l"/>
                <a:tab pos="45085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Categorization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Flight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number/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Mass,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endParaRPr sz="2200" dirty="0">
              <a:latin typeface="Arial MT"/>
              <a:cs typeface="Arial MT"/>
            </a:endParaRPr>
          </a:p>
          <a:p>
            <a:pPr marL="450215" marR="5080" lvl="1" indent="-321945">
              <a:lnSpc>
                <a:spcPct val="114999"/>
              </a:lnSpc>
              <a:buChar char="-"/>
              <a:tabLst>
                <a:tab pos="449580" algn="l"/>
                <a:tab pos="45085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Scatter plot for Payload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Mass/Launch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Site, Flight Number/Orbit and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Mass/Orbit</a:t>
            </a:r>
            <a:endParaRPr sz="2200" dirty="0">
              <a:latin typeface="Arial MT"/>
              <a:cs typeface="Arial MT"/>
            </a:endParaRPr>
          </a:p>
          <a:p>
            <a:pPr marL="221615" indent="-187325">
              <a:lnSpc>
                <a:spcPct val="100000"/>
              </a:lnSpc>
              <a:spcBef>
                <a:spcPts val="395"/>
              </a:spcBef>
              <a:buChar char="•"/>
              <a:tabLst>
                <a:tab pos="22225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Matplotlib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visualize:</a:t>
            </a:r>
            <a:endParaRPr sz="2200" dirty="0">
              <a:latin typeface="Arial MT"/>
              <a:cs typeface="Arial MT"/>
            </a:endParaRPr>
          </a:p>
          <a:p>
            <a:pPr marL="450215" lvl="1" indent="-322580">
              <a:lnSpc>
                <a:spcPct val="100000"/>
              </a:lnSpc>
              <a:spcBef>
                <a:spcPts val="400"/>
              </a:spcBef>
              <a:buChar char="-"/>
              <a:tabLst>
                <a:tab pos="449580" algn="l"/>
                <a:tab pos="45085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bars,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relationship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Type</a:t>
            </a:r>
            <a:endParaRPr sz="2200" dirty="0">
              <a:latin typeface="Arial MT"/>
              <a:cs typeface="Arial MT"/>
            </a:endParaRPr>
          </a:p>
          <a:p>
            <a:pPr marL="450215" lvl="1" indent="-322580">
              <a:lnSpc>
                <a:spcPct val="100000"/>
              </a:lnSpc>
              <a:spcBef>
                <a:spcPts val="395"/>
              </a:spcBef>
              <a:buChar char="-"/>
              <a:tabLst>
                <a:tab pos="449580" algn="l"/>
                <a:tab pos="45085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line,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Yearly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Trend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successes</a:t>
            </a:r>
            <a:endParaRPr sz="22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292929"/>
              </a:buClr>
              <a:buFont typeface="Arial MT"/>
              <a:buChar char="-"/>
            </a:pPr>
            <a:endParaRPr sz="2200" dirty="0">
              <a:latin typeface="Arial MT"/>
              <a:cs typeface="Arial MT"/>
            </a:endParaRPr>
          </a:p>
          <a:p>
            <a:pPr marL="221615" indent="-209550">
              <a:lnSpc>
                <a:spcPct val="100000"/>
              </a:lnSpc>
              <a:buClr>
                <a:srgbClr val="292929"/>
              </a:buClr>
              <a:buSzPct val="142105"/>
              <a:buChar char="•"/>
              <a:tabLst>
                <a:tab pos="222250" algn="l"/>
              </a:tabLst>
            </a:pP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EDA</a:t>
            </a:r>
            <a:r>
              <a:rPr sz="1900" u="heavy" spc="-1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with</a:t>
            </a:r>
            <a:r>
              <a:rPr sz="19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Data</a:t>
            </a:r>
            <a:r>
              <a:rPr sz="19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Visualization</a:t>
            </a:r>
            <a:r>
              <a:rPr sz="19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Github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58102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EDA</a:t>
            </a:r>
            <a:r>
              <a:rPr spc="-225" dirty="0"/>
              <a:t> </a:t>
            </a:r>
            <a:r>
              <a:rPr spc="-5" dirty="0"/>
              <a:t>with</a:t>
            </a:r>
            <a:r>
              <a:rPr spc="-15" dirty="0"/>
              <a:t> </a:t>
            </a:r>
            <a:r>
              <a:rPr spc="-5" dirty="0"/>
              <a:t>Data</a:t>
            </a:r>
            <a:r>
              <a:rPr spc="-10" dirty="0"/>
              <a:t> </a:t>
            </a:r>
            <a:r>
              <a:rPr spc="-15" dirty="0"/>
              <a:t>Visualization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1B7DDB"/>
                </a:solidFill>
                <a:latin typeface="Arial MT"/>
                <a:cs typeface="Arial MT"/>
              </a:rPr>
              <a:t>12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3834" y="1486869"/>
            <a:ext cx="10357485" cy="423164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89865" indent="-177800">
              <a:lnSpc>
                <a:spcPct val="100000"/>
              </a:lnSpc>
              <a:spcBef>
                <a:spcPts val="459"/>
              </a:spcBef>
              <a:buChar char="•"/>
              <a:tabLst>
                <a:tab pos="190500" algn="l"/>
              </a:tabLst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unique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space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endParaRPr sz="2000">
              <a:latin typeface="Arial MT"/>
              <a:cs typeface="Arial MT"/>
            </a:endParaRPr>
          </a:p>
          <a:p>
            <a:pPr marL="189865" indent="-177800">
              <a:lnSpc>
                <a:spcPct val="100000"/>
              </a:lnSpc>
              <a:spcBef>
                <a:spcPts val="360"/>
              </a:spcBef>
              <a:buChar char="•"/>
              <a:tabLst>
                <a:tab pos="190500" algn="l"/>
              </a:tabLst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Five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beginning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“CCA”</a:t>
            </a:r>
            <a:endParaRPr sz="2000">
              <a:latin typeface="Arial MT"/>
              <a:cs typeface="Arial MT"/>
            </a:endParaRPr>
          </a:p>
          <a:p>
            <a:pPr marL="189865" indent="-177800">
              <a:lnSpc>
                <a:spcPct val="100000"/>
              </a:lnSpc>
              <a:spcBef>
                <a:spcPts val="360"/>
              </a:spcBef>
              <a:buChar char="•"/>
              <a:tabLst>
                <a:tab pos="190500" algn="l"/>
              </a:tabLst>
            </a:pP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NASA</a:t>
            </a:r>
            <a:r>
              <a:rPr sz="2000" spc="-1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(CRS)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endParaRPr sz="2000">
              <a:latin typeface="Arial MT"/>
              <a:cs typeface="Arial MT"/>
            </a:endParaRPr>
          </a:p>
          <a:p>
            <a:pPr marL="189865" indent="-177800">
              <a:lnSpc>
                <a:spcPct val="100000"/>
              </a:lnSpc>
              <a:spcBef>
                <a:spcPts val="360"/>
              </a:spcBef>
              <a:buChar char="•"/>
              <a:tabLst>
                <a:tab pos="190500" algn="l"/>
              </a:tabLst>
            </a:pP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Average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F9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v1.1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endParaRPr sz="2000">
              <a:latin typeface="Arial MT"/>
              <a:cs typeface="Arial MT"/>
            </a:endParaRPr>
          </a:p>
          <a:p>
            <a:pPr marL="189865" indent="-177800">
              <a:lnSpc>
                <a:spcPct val="100000"/>
              </a:lnSpc>
              <a:spcBef>
                <a:spcPts val="360"/>
              </a:spcBef>
              <a:buChar char="•"/>
              <a:tabLst>
                <a:tab pos="190500" algn="l"/>
              </a:tabLst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Date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ground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pad</a:t>
            </a:r>
            <a:endParaRPr sz="2000">
              <a:latin typeface="Arial MT"/>
              <a:cs typeface="Arial MT"/>
            </a:endParaRPr>
          </a:p>
          <a:p>
            <a:pPr marL="189865" indent="-177800">
              <a:lnSpc>
                <a:spcPct val="100000"/>
              </a:lnSpc>
              <a:spcBef>
                <a:spcPts val="360"/>
              </a:spcBef>
              <a:buChar char="•"/>
              <a:tabLst>
                <a:tab pos="190500" algn="l"/>
              </a:tabLst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successfully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 landed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 drone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ship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 with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between 4000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6000 Kg</a:t>
            </a:r>
            <a:endParaRPr sz="2000">
              <a:latin typeface="Arial MT"/>
              <a:cs typeface="Arial MT"/>
            </a:endParaRPr>
          </a:p>
          <a:p>
            <a:pPr marL="189865" indent="-177800">
              <a:lnSpc>
                <a:spcPct val="100000"/>
              </a:lnSpc>
              <a:spcBef>
                <a:spcPts val="359"/>
              </a:spcBef>
              <a:buChar char="•"/>
              <a:tabLst>
                <a:tab pos="190500" algn="l"/>
              </a:tabLst>
            </a:pP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failed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endParaRPr sz="2000">
              <a:latin typeface="Arial MT"/>
              <a:cs typeface="Arial MT"/>
            </a:endParaRPr>
          </a:p>
          <a:p>
            <a:pPr marL="189865" indent="-177800">
              <a:lnSpc>
                <a:spcPct val="100000"/>
              </a:lnSpc>
              <a:spcBef>
                <a:spcPts val="360"/>
              </a:spcBef>
              <a:buChar char="•"/>
              <a:tabLst>
                <a:tab pos="190500" algn="l"/>
              </a:tabLst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name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versions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maximum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endParaRPr sz="2000">
              <a:latin typeface="Arial MT"/>
              <a:cs typeface="Arial MT"/>
            </a:endParaRPr>
          </a:p>
          <a:p>
            <a:pPr marL="189865" marR="778510" indent="-177800">
              <a:lnSpc>
                <a:spcPct val="114999"/>
              </a:lnSpc>
              <a:buChar char="•"/>
              <a:tabLst>
                <a:tab pos="190500" algn="l"/>
              </a:tabLst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Records which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show month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names, failed landing outcomes in drone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ships,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booster </a:t>
            </a:r>
            <a:r>
              <a:rPr sz="2000" spc="-5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versions,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 name for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months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 in 2015</a:t>
            </a:r>
            <a:endParaRPr sz="2000">
              <a:latin typeface="Arial MT"/>
              <a:cs typeface="Arial MT"/>
            </a:endParaRPr>
          </a:p>
          <a:p>
            <a:pPr marL="189865" marR="1143635" indent="-177800">
              <a:lnSpc>
                <a:spcPct val="114999"/>
              </a:lnSpc>
              <a:buChar char="•"/>
              <a:tabLst>
                <a:tab pos="190500" algn="l"/>
              </a:tabLst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Rank the amount of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successful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landings between 04-06-2010 and 20-03-2017 in </a:t>
            </a:r>
            <a:r>
              <a:rPr sz="2000" spc="-5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descending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order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2676" y="6014673"/>
            <a:ext cx="252920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" indent="-209550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SzPct val="142105"/>
              <a:buChar char="•"/>
              <a:tabLst>
                <a:tab pos="222250" algn="l"/>
              </a:tabLst>
            </a:pP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ED</a:t>
            </a:r>
            <a:r>
              <a:rPr sz="19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A</a:t>
            </a:r>
            <a:r>
              <a:rPr sz="1900" u="heavy" spc="-1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wit</a:t>
            </a:r>
            <a:r>
              <a:rPr sz="19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h</a:t>
            </a: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SQ</a:t>
            </a:r>
            <a:r>
              <a:rPr sz="19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L</a:t>
            </a:r>
            <a:r>
              <a:rPr sz="1900" u="heavy" spc="-7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Github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3036" y="448964"/>
            <a:ext cx="29991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ED</a:t>
            </a:r>
            <a:r>
              <a:rPr dirty="0"/>
              <a:t>A</a:t>
            </a:r>
            <a:r>
              <a:rPr spc="-215" dirty="0"/>
              <a:t> </a:t>
            </a:r>
            <a:r>
              <a:rPr spc="-5" dirty="0"/>
              <a:t>wit</a:t>
            </a:r>
            <a:r>
              <a:rPr dirty="0"/>
              <a:t>h</a:t>
            </a:r>
            <a:r>
              <a:rPr spc="-5" dirty="0"/>
              <a:t> 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125" y="1986404"/>
            <a:ext cx="10096500" cy="3863878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99390" marR="332740" indent="-187325">
              <a:lnSpc>
                <a:spcPts val="2510"/>
              </a:lnSpc>
              <a:spcBef>
                <a:spcPts val="290"/>
              </a:spcBef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Markers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circles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were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created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 all launch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visualize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their national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positioning</a:t>
            </a: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2150" dirty="0">
              <a:latin typeface="Arial MT"/>
              <a:cs typeface="Arial MT"/>
            </a:endParaRPr>
          </a:p>
          <a:p>
            <a:pPr marL="199390" marR="426720" indent="-187325">
              <a:lnSpc>
                <a:spcPts val="2510"/>
              </a:lnSpc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its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own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marker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cluster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showing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failed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locations to deliver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 visual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 rate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at each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 their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specific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positions</a:t>
            </a: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2150" dirty="0">
              <a:latin typeface="Arial MT"/>
              <a:cs typeface="Arial MT"/>
            </a:endParaRPr>
          </a:p>
          <a:p>
            <a:pPr marL="199390" marR="5080" indent="-187325" algn="just">
              <a:lnSpc>
                <a:spcPts val="2510"/>
              </a:lnSpc>
              <a:buChar char="•"/>
              <a:tabLst>
                <a:tab pos="200025" algn="l"/>
              </a:tabLst>
            </a:pP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Two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lines were drawn from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site: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one, to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 marker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delimiting 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closest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coastline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 second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 major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highway intersection. It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can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shown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how far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they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are from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hazardous activity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such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as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launching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rockets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launch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2000" dirty="0">
              <a:latin typeface="Arial MT"/>
              <a:cs typeface="Arial MT"/>
            </a:endParaRPr>
          </a:p>
          <a:p>
            <a:pPr marL="199390" indent="-173990">
              <a:lnSpc>
                <a:spcPct val="100000"/>
              </a:lnSpc>
              <a:buClr>
                <a:srgbClr val="292929"/>
              </a:buClr>
              <a:buChar char="•"/>
              <a:tabLst>
                <a:tab pos="200025" algn="l"/>
              </a:tabLst>
            </a:pP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Folium</a:t>
            </a:r>
            <a:r>
              <a:rPr sz="1900" u="heavy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Interactive</a:t>
            </a:r>
            <a:r>
              <a:rPr sz="1900" u="heavy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Map</a:t>
            </a:r>
            <a:r>
              <a:rPr sz="1900" u="heavy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Github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5552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Build</a:t>
            </a:r>
            <a:r>
              <a:rPr spc="-30" dirty="0"/>
              <a:t> </a:t>
            </a:r>
            <a:r>
              <a:rPr spc="-5" dirty="0"/>
              <a:t>an</a:t>
            </a:r>
            <a:r>
              <a:rPr spc="-15" dirty="0"/>
              <a:t> </a:t>
            </a:r>
            <a:r>
              <a:rPr spc="-10" dirty="0"/>
              <a:t>Interactive</a:t>
            </a:r>
            <a:r>
              <a:rPr spc="-25" dirty="0"/>
              <a:t> </a:t>
            </a:r>
            <a:r>
              <a:rPr spc="-5" dirty="0"/>
              <a:t>Map</a:t>
            </a:r>
            <a:r>
              <a:rPr spc="-15" dirty="0"/>
              <a:t> </a:t>
            </a:r>
            <a:r>
              <a:rPr spc="-5" dirty="0"/>
              <a:t>with</a:t>
            </a:r>
            <a:r>
              <a:rPr spc="-20" dirty="0"/>
              <a:t> </a:t>
            </a:r>
            <a:r>
              <a:rPr spc="-5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" y="2175129"/>
            <a:ext cx="9190990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5244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Interactive Dashboard,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so you can choose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different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 (or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all of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them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combined)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and payload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masses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250"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buClr>
                <a:srgbClr val="292929"/>
              </a:buClr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dirty="0"/>
              <a:t>	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Visuals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such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pie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chart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amount of launches per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scatter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plot which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changes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 the payload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 observe how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changes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which booster is used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98273" y="5148452"/>
            <a:ext cx="28092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Char char="•"/>
              <a:tabLst>
                <a:tab pos="186055" algn="l"/>
              </a:tabLst>
            </a:pP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Plotly</a:t>
            </a:r>
            <a:r>
              <a:rPr sz="1900" u="heavy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Dashboard</a:t>
            </a:r>
            <a:r>
              <a:rPr sz="1900" u="heavy" spc="-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Github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3501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Build</a:t>
            </a:r>
            <a:r>
              <a:rPr spc="-3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5" dirty="0"/>
              <a:t>Dashboard</a:t>
            </a:r>
            <a:r>
              <a:rPr spc="-20" dirty="0"/>
              <a:t> </a:t>
            </a:r>
            <a:r>
              <a:rPr spc="-5" dirty="0"/>
              <a:t>with</a:t>
            </a:r>
            <a:r>
              <a:rPr spc="-15" dirty="0"/>
              <a:t> </a:t>
            </a:r>
            <a:r>
              <a:rPr spc="-10" dirty="0"/>
              <a:t>Plotly</a:t>
            </a:r>
            <a:r>
              <a:rPr spc="-30" dirty="0"/>
              <a:t> </a:t>
            </a:r>
            <a:r>
              <a:rPr spc="-5" dirty="0"/>
              <a:t>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1B7DDB"/>
                </a:solidFill>
                <a:latin typeface="Arial MT"/>
                <a:cs typeface="Arial MT"/>
              </a:rPr>
              <a:t>15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13740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Predictiv</a:t>
            </a:r>
            <a:r>
              <a:rPr dirty="0"/>
              <a:t>e</a:t>
            </a:r>
            <a:r>
              <a:rPr spc="-215" dirty="0"/>
              <a:t> </a:t>
            </a:r>
            <a:r>
              <a:rPr spc="-10" dirty="0"/>
              <a:t>Analysi</a:t>
            </a:r>
            <a:r>
              <a:rPr dirty="0"/>
              <a:t>s</a:t>
            </a:r>
            <a:r>
              <a:rPr spc="-15" dirty="0"/>
              <a:t> </a:t>
            </a:r>
            <a:r>
              <a:rPr dirty="0"/>
              <a:t>(Classification)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-4773" y="4973687"/>
            <a:ext cx="1507490" cy="715010"/>
            <a:chOff x="-4773" y="4973687"/>
            <a:chExt cx="1507490" cy="715010"/>
          </a:xfrm>
        </p:grpSpPr>
        <p:sp>
          <p:nvSpPr>
            <p:cNvPr id="5" name="object 5"/>
            <p:cNvSpPr/>
            <p:nvPr/>
          </p:nvSpPr>
          <p:spPr>
            <a:xfrm>
              <a:off x="-10" y="4978449"/>
              <a:ext cx="1497965" cy="705485"/>
            </a:xfrm>
            <a:custGeom>
              <a:avLst/>
              <a:gdLst/>
              <a:ahLst/>
              <a:cxnLst/>
              <a:rect l="l" t="t" r="r" b="b"/>
              <a:pathLst>
                <a:path w="1497965" h="705485">
                  <a:moveTo>
                    <a:pt x="588286" y="705023"/>
                  </a:moveTo>
                  <a:lnTo>
                    <a:pt x="534900" y="510065"/>
                  </a:lnTo>
                  <a:lnTo>
                    <a:pt x="330161" y="575018"/>
                  </a:lnTo>
                  <a:lnTo>
                    <a:pt x="392907" y="454903"/>
                  </a:lnTo>
                  <a:lnTo>
                    <a:pt x="9359" y="476119"/>
                  </a:lnTo>
                  <a:lnTo>
                    <a:pt x="258055" y="384335"/>
                  </a:lnTo>
                  <a:lnTo>
                    <a:pt x="0" y="281193"/>
                  </a:lnTo>
                  <a:lnTo>
                    <a:pt x="320801" y="248618"/>
                  </a:lnTo>
                  <a:lnTo>
                    <a:pt x="25653" y="74908"/>
                  </a:lnTo>
                  <a:lnTo>
                    <a:pt x="506959" y="206284"/>
                  </a:lnTo>
                  <a:lnTo>
                    <a:pt x="579065" y="74908"/>
                  </a:lnTo>
                  <a:lnTo>
                    <a:pt x="748790" y="189311"/>
                  </a:lnTo>
                  <a:lnTo>
                    <a:pt x="1006846" y="0"/>
                  </a:lnTo>
                  <a:lnTo>
                    <a:pt x="981401" y="173807"/>
                  </a:lnTo>
                  <a:lnTo>
                    <a:pt x="1274331" y="145476"/>
                  </a:lnTo>
                  <a:lnTo>
                    <a:pt x="1157991" y="238761"/>
                  </a:lnTo>
                  <a:lnTo>
                    <a:pt x="1462707" y="265591"/>
                  </a:lnTo>
                  <a:lnTo>
                    <a:pt x="1220737" y="341903"/>
                  </a:lnTo>
                  <a:lnTo>
                    <a:pt x="1497582" y="433785"/>
                  </a:lnTo>
                  <a:lnTo>
                    <a:pt x="1167351" y="422426"/>
                  </a:lnTo>
                  <a:lnTo>
                    <a:pt x="1258038" y="590620"/>
                  </a:lnTo>
                  <a:lnTo>
                    <a:pt x="972041" y="471876"/>
                  </a:lnTo>
                  <a:lnTo>
                    <a:pt x="918447" y="644215"/>
                  </a:lnTo>
                  <a:lnTo>
                    <a:pt x="730209" y="487478"/>
                  </a:lnTo>
                  <a:lnTo>
                    <a:pt x="588286" y="705023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0" y="4978449"/>
              <a:ext cx="1497965" cy="705485"/>
            </a:xfrm>
            <a:custGeom>
              <a:avLst/>
              <a:gdLst/>
              <a:ahLst/>
              <a:cxnLst/>
              <a:rect l="l" t="t" r="r" b="b"/>
              <a:pathLst>
                <a:path w="1497965" h="705485">
                  <a:moveTo>
                    <a:pt x="748790" y="189311"/>
                  </a:moveTo>
                  <a:lnTo>
                    <a:pt x="1006846" y="0"/>
                  </a:lnTo>
                  <a:lnTo>
                    <a:pt x="981401" y="173807"/>
                  </a:lnTo>
                  <a:lnTo>
                    <a:pt x="1274331" y="145476"/>
                  </a:lnTo>
                  <a:lnTo>
                    <a:pt x="1157991" y="238761"/>
                  </a:lnTo>
                  <a:lnTo>
                    <a:pt x="1462707" y="265591"/>
                  </a:lnTo>
                  <a:lnTo>
                    <a:pt x="1220737" y="341903"/>
                  </a:lnTo>
                  <a:lnTo>
                    <a:pt x="1497582" y="433785"/>
                  </a:lnTo>
                  <a:lnTo>
                    <a:pt x="1167351" y="422426"/>
                  </a:lnTo>
                  <a:lnTo>
                    <a:pt x="1258038" y="590620"/>
                  </a:lnTo>
                  <a:lnTo>
                    <a:pt x="972041" y="471876"/>
                  </a:lnTo>
                  <a:lnTo>
                    <a:pt x="918447" y="644215"/>
                  </a:lnTo>
                  <a:lnTo>
                    <a:pt x="730209" y="487478"/>
                  </a:lnTo>
                  <a:lnTo>
                    <a:pt x="588286" y="705023"/>
                  </a:lnTo>
                  <a:lnTo>
                    <a:pt x="534900" y="510065"/>
                  </a:lnTo>
                  <a:lnTo>
                    <a:pt x="330161" y="575018"/>
                  </a:lnTo>
                  <a:lnTo>
                    <a:pt x="392907" y="454903"/>
                  </a:lnTo>
                  <a:lnTo>
                    <a:pt x="9359" y="476119"/>
                  </a:lnTo>
                  <a:lnTo>
                    <a:pt x="258055" y="384335"/>
                  </a:lnTo>
                  <a:lnTo>
                    <a:pt x="0" y="281193"/>
                  </a:lnTo>
                  <a:lnTo>
                    <a:pt x="320801" y="248618"/>
                  </a:lnTo>
                  <a:lnTo>
                    <a:pt x="25653" y="74908"/>
                  </a:lnTo>
                  <a:lnTo>
                    <a:pt x="506959" y="206284"/>
                  </a:lnTo>
                  <a:lnTo>
                    <a:pt x="579065" y="74908"/>
                  </a:lnTo>
                  <a:lnTo>
                    <a:pt x="748790" y="189311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9975" y="5180438"/>
            <a:ext cx="9042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Data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frame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66199" y="4412274"/>
            <a:ext cx="1447800" cy="679450"/>
          </a:xfrm>
          <a:prstGeom prst="rect">
            <a:avLst/>
          </a:prstGeom>
          <a:solidFill>
            <a:srgbClr val="E7E6E6"/>
          </a:solidFill>
          <a:ln w="9524">
            <a:solidFill>
              <a:srgbClr val="44546A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imes New Roman"/>
              <a:cs typeface="Times New Roman"/>
            </a:endParaRPr>
          </a:p>
          <a:p>
            <a:pPr marL="42481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X,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86525" y="5520349"/>
            <a:ext cx="1847214" cy="969010"/>
          </a:xfrm>
          <a:prstGeom prst="rect">
            <a:avLst/>
          </a:prstGeom>
          <a:solidFill>
            <a:srgbClr val="E7E6E6"/>
          </a:solidFill>
          <a:ln w="9524">
            <a:solidFill>
              <a:srgbClr val="44546A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819"/>
              </a:spcBef>
            </a:pPr>
            <a:r>
              <a:rPr sz="1400" spc="-10" dirty="0">
                <a:latin typeface="Arial MT"/>
                <a:cs typeface="Arial MT"/>
              </a:rPr>
              <a:t>Training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 MT"/>
              <a:cs typeface="Arial MT"/>
            </a:endParaRPr>
          </a:p>
          <a:p>
            <a:pPr marL="45720" marR="29845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(Parameter = </a:t>
            </a:r>
            <a:r>
              <a:rPr sz="1400" spc="-5" dirty="0">
                <a:latin typeface="Arial MT"/>
                <a:cs typeface="Arial MT"/>
              </a:rPr>
              <a:t>0.2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Random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State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936587" y="4038162"/>
            <a:ext cx="816610" cy="2266315"/>
            <a:chOff x="4936587" y="4038162"/>
            <a:chExt cx="816610" cy="2266315"/>
          </a:xfrm>
        </p:grpSpPr>
        <p:sp>
          <p:nvSpPr>
            <p:cNvPr id="11" name="object 11"/>
            <p:cNvSpPr/>
            <p:nvPr/>
          </p:nvSpPr>
          <p:spPr>
            <a:xfrm>
              <a:off x="4941349" y="4042924"/>
              <a:ext cx="679450" cy="459740"/>
            </a:xfrm>
            <a:custGeom>
              <a:avLst/>
              <a:gdLst/>
              <a:ahLst/>
              <a:cxnLst/>
              <a:rect l="l" t="t" r="r" b="b"/>
              <a:pathLst>
                <a:path w="679450" h="459739">
                  <a:moveTo>
                    <a:pt x="678833" y="459215"/>
                  </a:moveTo>
                  <a:lnTo>
                    <a:pt x="314651" y="317092"/>
                  </a:lnTo>
                  <a:lnTo>
                    <a:pt x="384106" y="297363"/>
                  </a:lnTo>
                  <a:lnTo>
                    <a:pt x="157828" y="206327"/>
                  </a:lnTo>
                  <a:lnTo>
                    <a:pt x="238911" y="178201"/>
                  </a:lnTo>
                  <a:lnTo>
                    <a:pt x="0" y="82701"/>
                  </a:lnTo>
                  <a:lnTo>
                    <a:pt x="266253" y="0"/>
                  </a:lnTo>
                  <a:lnTo>
                    <a:pt x="404157" y="129260"/>
                  </a:lnTo>
                  <a:lnTo>
                    <a:pt x="347273" y="144504"/>
                  </a:lnTo>
                  <a:lnTo>
                    <a:pt x="520973" y="255268"/>
                  </a:lnTo>
                  <a:lnTo>
                    <a:pt x="464089" y="273764"/>
                  </a:lnTo>
                  <a:lnTo>
                    <a:pt x="678833" y="459215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41349" y="4042924"/>
              <a:ext cx="679450" cy="459740"/>
            </a:xfrm>
            <a:custGeom>
              <a:avLst/>
              <a:gdLst/>
              <a:ahLst/>
              <a:cxnLst/>
              <a:rect l="l" t="t" r="r" b="b"/>
              <a:pathLst>
                <a:path w="679450" h="459739">
                  <a:moveTo>
                    <a:pt x="266253" y="0"/>
                  </a:moveTo>
                  <a:lnTo>
                    <a:pt x="404157" y="129260"/>
                  </a:lnTo>
                  <a:lnTo>
                    <a:pt x="347273" y="144504"/>
                  </a:lnTo>
                  <a:lnTo>
                    <a:pt x="520973" y="255268"/>
                  </a:lnTo>
                  <a:lnTo>
                    <a:pt x="464089" y="273764"/>
                  </a:lnTo>
                  <a:lnTo>
                    <a:pt x="678833" y="459215"/>
                  </a:lnTo>
                  <a:lnTo>
                    <a:pt x="314651" y="317092"/>
                  </a:lnTo>
                  <a:lnTo>
                    <a:pt x="384106" y="297363"/>
                  </a:lnTo>
                  <a:lnTo>
                    <a:pt x="157828" y="206327"/>
                  </a:lnTo>
                  <a:lnTo>
                    <a:pt x="238911" y="178201"/>
                  </a:lnTo>
                  <a:lnTo>
                    <a:pt x="0" y="82701"/>
                  </a:lnTo>
                  <a:lnTo>
                    <a:pt x="266253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23874" y="4674499"/>
              <a:ext cx="679450" cy="459740"/>
            </a:xfrm>
            <a:custGeom>
              <a:avLst/>
              <a:gdLst/>
              <a:ahLst/>
              <a:cxnLst/>
              <a:rect l="l" t="t" r="r" b="b"/>
              <a:pathLst>
                <a:path w="679450" h="459739">
                  <a:moveTo>
                    <a:pt x="678833" y="459215"/>
                  </a:moveTo>
                  <a:lnTo>
                    <a:pt x="314651" y="317092"/>
                  </a:lnTo>
                  <a:lnTo>
                    <a:pt x="384106" y="297363"/>
                  </a:lnTo>
                  <a:lnTo>
                    <a:pt x="157828" y="206327"/>
                  </a:lnTo>
                  <a:lnTo>
                    <a:pt x="238911" y="178201"/>
                  </a:lnTo>
                  <a:lnTo>
                    <a:pt x="0" y="82701"/>
                  </a:lnTo>
                  <a:lnTo>
                    <a:pt x="266253" y="0"/>
                  </a:lnTo>
                  <a:lnTo>
                    <a:pt x="404157" y="129260"/>
                  </a:lnTo>
                  <a:lnTo>
                    <a:pt x="347273" y="144504"/>
                  </a:lnTo>
                  <a:lnTo>
                    <a:pt x="520973" y="255268"/>
                  </a:lnTo>
                  <a:lnTo>
                    <a:pt x="464089" y="273764"/>
                  </a:lnTo>
                  <a:lnTo>
                    <a:pt x="678833" y="459215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23874" y="4674499"/>
              <a:ext cx="679450" cy="459740"/>
            </a:xfrm>
            <a:custGeom>
              <a:avLst/>
              <a:gdLst/>
              <a:ahLst/>
              <a:cxnLst/>
              <a:rect l="l" t="t" r="r" b="b"/>
              <a:pathLst>
                <a:path w="679450" h="459739">
                  <a:moveTo>
                    <a:pt x="266253" y="0"/>
                  </a:moveTo>
                  <a:lnTo>
                    <a:pt x="404157" y="129260"/>
                  </a:lnTo>
                  <a:lnTo>
                    <a:pt x="347273" y="144504"/>
                  </a:lnTo>
                  <a:lnTo>
                    <a:pt x="520973" y="255268"/>
                  </a:lnTo>
                  <a:lnTo>
                    <a:pt x="464089" y="273764"/>
                  </a:lnTo>
                  <a:lnTo>
                    <a:pt x="678833" y="459215"/>
                  </a:lnTo>
                  <a:lnTo>
                    <a:pt x="314651" y="317092"/>
                  </a:lnTo>
                  <a:lnTo>
                    <a:pt x="384106" y="297363"/>
                  </a:lnTo>
                  <a:lnTo>
                    <a:pt x="157828" y="206327"/>
                  </a:lnTo>
                  <a:lnTo>
                    <a:pt x="238911" y="178201"/>
                  </a:lnTo>
                  <a:lnTo>
                    <a:pt x="0" y="82701"/>
                  </a:lnTo>
                  <a:lnTo>
                    <a:pt x="266253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23874" y="5224249"/>
              <a:ext cx="679450" cy="459740"/>
            </a:xfrm>
            <a:custGeom>
              <a:avLst/>
              <a:gdLst/>
              <a:ahLst/>
              <a:cxnLst/>
              <a:rect l="l" t="t" r="r" b="b"/>
              <a:pathLst>
                <a:path w="679450" h="459739">
                  <a:moveTo>
                    <a:pt x="678833" y="459215"/>
                  </a:moveTo>
                  <a:lnTo>
                    <a:pt x="314651" y="317092"/>
                  </a:lnTo>
                  <a:lnTo>
                    <a:pt x="384106" y="297363"/>
                  </a:lnTo>
                  <a:lnTo>
                    <a:pt x="157828" y="206327"/>
                  </a:lnTo>
                  <a:lnTo>
                    <a:pt x="238911" y="178201"/>
                  </a:lnTo>
                  <a:lnTo>
                    <a:pt x="0" y="82701"/>
                  </a:lnTo>
                  <a:lnTo>
                    <a:pt x="266253" y="0"/>
                  </a:lnTo>
                  <a:lnTo>
                    <a:pt x="404157" y="129260"/>
                  </a:lnTo>
                  <a:lnTo>
                    <a:pt x="347273" y="144504"/>
                  </a:lnTo>
                  <a:lnTo>
                    <a:pt x="520973" y="255268"/>
                  </a:lnTo>
                  <a:lnTo>
                    <a:pt x="464089" y="273764"/>
                  </a:lnTo>
                  <a:lnTo>
                    <a:pt x="678833" y="459215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23874" y="5224249"/>
              <a:ext cx="679450" cy="459740"/>
            </a:xfrm>
            <a:custGeom>
              <a:avLst/>
              <a:gdLst/>
              <a:ahLst/>
              <a:cxnLst/>
              <a:rect l="l" t="t" r="r" b="b"/>
              <a:pathLst>
                <a:path w="679450" h="459739">
                  <a:moveTo>
                    <a:pt x="266253" y="0"/>
                  </a:moveTo>
                  <a:lnTo>
                    <a:pt x="404157" y="129260"/>
                  </a:lnTo>
                  <a:lnTo>
                    <a:pt x="347273" y="144504"/>
                  </a:lnTo>
                  <a:lnTo>
                    <a:pt x="520973" y="255268"/>
                  </a:lnTo>
                  <a:lnTo>
                    <a:pt x="464089" y="273764"/>
                  </a:lnTo>
                  <a:lnTo>
                    <a:pt x="678833" y="459215"/>
                  </a:lnTo>
                  <a:lnTo>
                    <a:pt x="314651" y="317092"/>
                  </a:lnTo>
                  <a:lnTo>
                    <a:pt x="384106" y="297363"/>
                  </a:lnTo>
                  <a:lnTo>
                    <a:pt x="157828" y="206327"/>
                  </a:lnTo>
                  <a:lnTo>
                    <a:pt x="238911" y="178201"/>
                  </a:lnTo>
                  <a:lnTo>
                    <a:pt x="0" y="82701"/>
                  </a:lnTo>
                  <a:lnTo>
                    <a:pt x="266253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69124" y="5840112"/>
              <a:ext cx="679450" cy="459740"/>
            </a:xfrm>
            <a:custGeom>
              <a:avLst/>
              <a:gdLst/>
              <a:ahLst/>
              <a:cxnLst/>
              <a:rect l="l" t="t" r="r" b="b"/>
              <a:pathLst>
                <a:path w="679450" h="459739">
                  <a:moveTo>
                    <a:pt x="678833" y="459215"/>
                  </a:moveTo>
                  <a:lnTo>
                    <a:pt x="314651" y="317092"/>
                  </a:lnTo>
                  <a:lnTo>
                    <a:pt x="384106" y="297363"/>
                  </a:lnTo>
                  <a:lnTo>
                    <a:pt x="157828" y="206327"/>
                  </a:lnTo>
                  <a:lnTo>
                    <a:pt x="238911" y="178201"/>
                  </a:lnTo>
                  <a:lnTo>
                    <a:pt x="0" y="82701"/>
                  </a:lnTo>
                  <a:lnTo>
                    <a:pt x="266253" y="0"/>
                  </a:lnTo>
                  <a:lnTo>
                    <a:pt x="404157" y="129260"/>
                  </a:lnTo>
                  <a:lnTo>
                    <a:pt x="347273" y="144504"/>
                  </a:lnTo>
                  <a:lnTo>
                    <a:pt x="520973" y="255268"/>
                  </a:lnTo>
                  <a:lnTo>
                    <a:pt x="464089" y="273764"/>
                  </a:lnTo>
                  <a:lnTo>
                    <a:pt x="678833" y="459215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69124" y="5840112"/>
              <a:ext cx="679450" cy="459740"/>
            </a:xfrm>
            <a:custGeom>
              <a:avLst/>
              <a:gdLst/>
              <a:ahLst/>
              <a:cxnLst/>
              <a:rect l="l" t="t" r="r" b="b"/>
              <a:pathLst>
                <a:path w="679450" h="459739">
                  <a:moveTo>
                    <a:pt x="266253" y="0"/>
                  </a:moveTo>
                  <a:lnTo>
                    <a:pt x="404157" y="129260"/>
                  </a:lnTo>
                  <a:lnTo>
                    <a:pt x="347273" y="144504"/>
                  </a:lnTo>
                  <a:lnTo>
                    <a:pt x="520973" y="255268"/>
                  </a:lnTo>
                  <a:lnTo>
                    <a:pt x="464089" y="273764"/>
                  </a:lnTo>
                  <a:lnTo>
                    <a:pt x="678833" y="459215"/>
                  </a:lnTo>
                  <a:lnTo>
                    <a:pt x="314651" y="317092"/>
                  </a:lnTo>
                  <a:lnTo>
                    <a:pt x="384106" y="297363"/>
                  </a:lnTo>
                  <a:lnTo>
                    <a:pt x="157828" y="206327"/>
                  </a:lnTo>
                  <a:lnTo>
                    <a:pt x="238911" y="178201"/>
                  </a:lnTo>
                  <a:lnTo>
                    <a:pt x="0" y="82701"/>
                  </a:lnTo>
                  <a:lnTo>
                    <a:pt x="266253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89354" y="1591982"/>
            <a:ext cx="9250045" cy="278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196215" indent="-182880">
              <a:lnSpc>
                <a:spcPct val="100000"/>
              </a:lnSpc>
              <a:spcBef>
                <a:spcPts val="100"/>
              </a:spcBef>
              <a:buChar char="•"/>
              <a:tabLst>
                <a:tab pos="195580" algn="l"/>
              </a:tabLst>
            </a:pP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Started with </a:t>
            </a:r>
            <a:r>
              <a:rPr sz="2100" dirty="0">
                <a:solidFill>
                  <a:srgbClr val="292929"/>
                </a:solidFill>
                <a:latin typeface="Arial MT"/>
                <a:cs typeface="Arial MT"/>
              </a:rPr>
              <a:t>creating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an array with NumPy using the </a:t>
            </a:r>
            <a:r>
              <a:rPr sz="2100" dirty="0">
                <a:solidFill>
                  <a:srgbClr val="292929"/>
                </a:solidFill>
                <a:latin typeface="Arial MT"/>
                <a:cs typeface="Arial MT"/>
              </a:rPr>
              <a:t>column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Class from the </a:t>
            </a:r>
            <a:r>
              <a:rPr sz="2100" spc="-5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1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frame</a:t>
            </a:r>
            <a:r>
              <a:rPr sz="21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1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get </a:t>
            </a:r>
            <a:r>
              <a:rPr sz="2100" spc="-80" dirty="0">
                <a:solidFill>
                  <a:srgbClr val="292929"/>
                </a:solidFill>
                <a:latin typeface="Arial MT"/>
                <a:cs typeface="Arial MT"/>
              </a:rPr>
              <a:t>y,</a:t>
            </a:r>
            <a:r>
              <a:rPr sz="21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then</a:t>
            </a:r>
            <a:r>
              <a:rPr sz="21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292929"/>
                </a:solidFill>
                <a:latin typeface="Arial MT"/>
                <a:cs typeface="Arial MT"/>
              </a:rPr>
              <a:t>standardized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 and transformed</a:t>
            </a:r>
            <a:r>
              <a:rPr sz="21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1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get </a:t>
            </a:r>
            <a:r>
              <a:rPr sz="2100" dirty="0">
                <a:solidFill>
                  <a:srgbClr val="292929"/>
                </a:solidFill>
                <a:latin typeface="Arial MT"/>
                <a:cs typeface="Arial MT"/>
              </a:rPr>
              <a:t>x</a:t>
            </a:r>
            <a:endParaRPr sz="2100" dirty="0">
              <a:latin typeface="Arial MT"/>
              <a:cs typeface="Arial MT"/>
            </a:endParaRPr>
          </a:p>
          <a:p>
            <a:pPr marL="194945" marR="5080" indent="-182880">
              <a:lnSpc>
                <a:spcPct val="100000"/>
              </a:lnSpc>
              <a:buChar char="•"/>
              <a:tabLst>
                <a:tab pos="195580" algn="l"/>
              </a:tabLst>
            </a:pP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Obtained training and test data with 0.2 for parameter and </a:t>
            </a:r>
            <a:r>
              <a:rPr sz="2100" dirty="0">
                <a:solidFill>
                  <a:srgbClr val="292929"/>
                </a:solidFill>
                <a:latin typeface="Arial MT"/>
                <a:cs typeface="Arial MT"/>
              </a:rPr>
              <a:t>random state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to 2, </a:t>
            </a:r>
            <a:r>
              <a:rPr sz="2100" spc="-5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ending</a:t>
            </a:r>
            <a:r>
              <a:rPr sz="21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with 18 test</a:t>
            </a:r>
            <a:r>
              <a:rPr sz="21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292929"/>
                </a:solidFill>
                <a:latin typeface="Arial MT"/>
                <a:cs typeface="Arial MT"/>
              </a:rPr>
              <a:t>samples</a:t>
            </a:r>
            <a:endParaRPr sz="2100" dirty="0">
              <a:latin typeface="Arial MT"/>
              <a:cs typeface="Arial MT"/>
            </a:endParaRPr>
          </a:p>
          <a:p>
            <a:pPr marL="194945" marR="210820" indent="-182880">
              <a:lnSpc>
                <a:spcPct val="100000"/>
              </a:lnSpc>
              <a:buChar char="•"/>
              <a:tabLst>
                <a:tab pos="195580" algn="l"/>
              </a:tabLst>
            </a:pP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Proceeded to evaluate using Logistic Regression, Support </a:t>
            </a:r>
            <a:r>
              <a:rPr sz="2100" spc="-25" dirty="0">
                <a:solidFill>
                  <a:srgbClr val="292929"/>
                </a:solidFill>
                <a:latin typeface="Arial MT"/>
                <a:cs typeface="Arial MT"/>
              </a:rPr>
              <a:t>Vector </a:t>
            </a:r>
            <a:r>
              <a:rPr sz="2100" dirty="0">
                <a:solidFill>
                  <a:srgbClr val="292929"/>
                </a:solidFill>
                <a:latin typeface="Arial MT"/>
                <a:cs typeface="Arial MT"/>
              </a:rPr>
              <a:t>Machine, </a:t>
            </a:r>
            <a:r>
              <a:rPr sz="2100" spc="-5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KNN and Decision </a:t>
            </a:r>
            <a:r>
              <a:rPr sz="2100" spc="-20" dirty="0">
                <a:solidFill>
                  <a:srgbClr val="292929"/>
                </a:solidFill>
                <a:latin typeface="Arial MT"/>
                <a:cs typeface="Arial MT"/>
              </a:rPr>
              <a:t>Trees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and their </a:t>
            </a:r>
            <a:r>
              <a:rPr sz="2100" dirty="0">
                <a:solidFill>
                  <a:srgbClr val="292929"/>
                </a:solidFill>
                <a:latin typeface="Arial MT"/>
                <a:cs typeface="Arial MT"/>
              </a:rPr>
              <a:t>respective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accuracy and </a:t>
            </a:r>
            <a:r>
              <a:rPr sz="2100" dirty="0">
                <a:solidFill>
                  <a:srgbClr val="292929"/>
                </a:solidFill>
                <a:latin typeface="Arial MT"/>
                <a:cs typeface="Arial MT"/>
              </a:rPr>
              <a:t>confusion </a:t>
            </a:r>
            <a:r>
              <a:rPr sz="21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292929"/>
                </a:solidFill>
                <a:latin typeface="Arial MT"/>
                <a:cs typeface="Arial MT"/>
              </a:rPr>
              <a:t>matrices,</a:t>
            </a:r>
            <a:r>
              <a:rPr sz="21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allowing to</a:t>
            </a:r>
            <a:r>
              <a:rPr sz="21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pick the</a:t>
            </a:r>
            <a:r>
              <a:rPr sz="21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best </a:t>
            </a:r>
            <a:r>
              <a:rPr sz="2100" dirty="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endParaRPr sz="2100" dirty="0">
              <a:latin typeface="Arial MT"/>
              <a:cs typeface="Arial MT"/>
            </a:endParaRPr>
          </a:p>
          <a:p>
            <a:pPr marL="194945" indent="-182880">
              <a:lnSpc>
                <a:spcPts val="2245"/>
              </a:lnSpc>
              <a:spcBef>
                <a:spcPts val="200"/>
              </a:spcBef>
              <a:buClr>
                <a:srgbClr val="292929"/>
              </a:buClr>
              <a:buSzPct val="110526"/>
              <a:buChar char="•"/>
              <a:tabLst>
                <a:tab pos="195580" algn="l"/>
              </a:tabLst>
            </a:pP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Predictiv</a:t>
            </a:r>
            <a:r>
              <a:rPr sz="19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e</a:t>
            </a:r>
            <a:r>
              <a:rPr sz="1900" u="heavy" spc="-1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Analysi</a:t>
            </a:r>
            <a:r>
              <a:rPr sz="19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s</a:t>
            </a:r>
            <a:r>
              <a:rPr sz="19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Github</a:t>
            </a:r>
            <a:endParaRPr sz="1900" dirty="0">
              <a:latin typeface="Arial MT"/>
              <a:cs typeface="Arial MT"/>
            </a:endParaRPr>
          </a:p>
          <a:p>
            <a:pPr marR="489584" algn="ctr">
              <a:lnSpc>
                <a:spcPts val="1645"/>
              </a:lnSpc>
            </a:pPr>
            <a:r>
              <a:rPr sz="1400" spc="-5" dirty="0">
                <a:latin typeface="Arial MT"/>
                <a:cs typeface="Arial MT"/>
              </a:rPr>
              <a:t>LR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47062" y="4752913"/>
            <a:ext cx="4102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SVM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92300" y="5352738"/>
            <a:ext cx="4006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KNN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26999" y="5906038"/>
            <a:ext cx="262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DT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65480" y="4574811"/>
            <a:ext cx="600075" cy="415925"/>
            <a:chOff x="1365480" y="4574811"/>
            <a:chExt cx="600075" cy="415925"/>
          </a:xfrm>
        </p:grpSpPr>
        <p:sp>
          <p:nvSpPr>
            <p:cNvPr id="24" name="object 24"/>
            <p:cNvSpPr/>
            <p:nvPr/>
          </p:nvSpPr>
          <p:spPr>
            <a:xfrm>
              <a:off x="1370242" y="4579574"/>
              <a:ext cx="590550" cy="406400"/>
            </a:xfrm>
            <a:custGeom>
              <a:avLst/>
              <a:gdLst/>
              <a:ahLst/>
              <a:cxnLst/>
              <a:rect l="l" t="t" r="r" b="b"/>
              <a:pathLst>
                <a:path w="590550" h="406400">
                  <a:moveTo>
                    <a:pt x="66749" y="406131"/>
                  </a:moveTo>
                  <a:lnTo>
                    <a:pt x="0" y="255231"/>
                  </a:lnTo>
                  <a:lnTo>
                    <a:pt x="405930" y="75449"/>
                  </a:lnTo>
                  <a:lnTo>
                    <a:pt x="372555" y="0"/>
                  </a:lnTo>
                  <a:lnTo>
                    <a:pt x="590175" y="84081"/>
                  </a:lnTo>
                  <a:lnTo>
                    <a:pt x="506055" y="301799"/>
                  </a:lnTo>
                  <a:lnTo>
                    <a:pt x="472680" y="226349"/>
                  </a:lnTo>
                  <a:lnTo>
                    <a:pt x="66749" y="406131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70242" y="4579574"/>
              <a:ext cx="590550" cy="406400"/>
            </a:xfrm>
            <a:custGeom>
              <a:avLst/>
              <a:gdLst/>
              <a:ahLst/>
              <a:cxnLst/>
              <a:rect l="l" t="t" r="r" b="b"/>
              <a:pathLst>
                <a:path w="590550" h="406400">
                  <a:moveTo>
                    <a:pt x="0" y="255231"/>
                  </a:moveTo>
                  <a:lnTo>
                    <a:pt x="405930" y="75449"/>
                  </a:lnTo>
                  <a:lnTo>
                    <a:pt x="372555" y="0"/>
                  </a:lnTo>
                  <a:lnTo>
                    <a:pt x="590175" y="84081"/>
                  </a:lnTo>
                  <a:lnTo>
                    <a:pt x="506055" y="301799"/>
                  </a:lnTo>
                  <a:lnTo>
                    <a:pt x="472680" y="226349"/>
                  </a:lnTo>
                  <a:lnTo>
                    <a:pt x="66749" y="406131"/>
                  </a:lnTo>
                  <a:lnTo>
                    <a:pt x="0" y="255231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540787" y="5156212"/>
            <a:ext cx="619125" cy="303530"/>
            <a:chOff x="2540787" y="5156212"/>
            <a:chExt cx="619125" cy="303530"/>
          </a:xfrm>
        </p:grpSpPr>
        <p:sp>
          <p:nvSpPr>
            <p:cNvPr id="27" name="object 27"/>
            <p:cNvSpPr/>
            <p:nvPr/>
          </p:nvSpPr>
          <p:spPr>
            <a:xfrm>
              <a:off x="2545550" y="5160974"/>
              <a:ext cx="609600" cy="294005"/>
            </a:xfrm>
            <a:custGeom>
              <a:avLst/>
              <a:gdLst/>
              <a:ahLst/>
              <a:cxnLst/>
              <a:rect l="l" t="t" r="r" b="b"/>
              <a:pathLst>
                <a:path w="609600" h="294004">
                  <a:moveTo>
                    <a:pt x="304499" y="293399"/>
                  </a:moveTo>
                  <a:lnTo>
                    <a:pt x="0" y="146699"/>
                  </a:lnTo>
                  <a:lnTo>
                    <a:pt x="152249" y="146699"/>
                  </a:lnTo>
                  <a:lnTo>
                    <a:pt x="152249" y="0"/>
                  </a:lnTo>
                  <a:lnTo>
                    <a:pt x="456749" y="0"/>
                  </a:lnTo>
                  <a:lnTo>
                    <a:pt x="456749" y="146699"/>
                  </a:lnTo>
                  <a:lnTo>
                    <a:pt x="608999" y="146699"/>
                  </a:lnTo>
                  <a:lnTo>
                    <a:pt x="304499" y="2933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545550" y="5160974"/>
              <a:ext cx="609600" cy="294005"/>
            </a:xfrm>
            <a:custGeom>
              <a:avLst/>
              <a:gdLst/>
              <a:ahLst/>
              <a:cxnLst/>
              <a:rect l="l" t="t" r="r" b="b"/>
              <a:pathLst>
                <a:path w="609600" h="294004">
                  <a:moveTo>
                    <a:pt x="0" y="146699"/>
                  </a:moveTo>
                  <a:lnTo>
                    <a:pt x="152249" y="146699"/>
                  </a:lnTo>
                  <a:lnTo>
                    <a:pt x="152249" y="0"/>
                  </a:lnTo>
                  <a:lnTo>
                    <a:pt x="456749" y="0"/>
                  </a:lnTo>
                  <a:lnTo>
                    <a:pt x="456749" y="146699"/>
                  </a:lnTo>
                  <a:lnTo>
                    <a:pt x="608999" y="146699"/>
                  </a:lnTo>
                  <a:lnTo>
                    <a:pt x="304499" y="293399"/>
                  </a:lnTo>
                  <a:lnTo>
                    <a:pt x="0" y="14669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5874179" y="4512078"/>
            <a:ext cx="1454150" cy="1351915"/>
            <a:chOff x="5874179" y="4512078"/>
            <a:chExt cx="1454150" cy="1351915"/>
          </a:xfrm>
        </p:grpSpPr>
        <p:sp>
          <p:nvSpPr>
            <p:cNvPr id="30" name="object 30"/>
            <p:cNvSpPr/>
            <p:nvPr/>
          </p:nvSpPr>
          <p:spPr>
            <a:xfrm>
              <a:off x="5878942" y="4516840"/>
              <a:ext cx="1444625" cy="1164590"/>
            </a:xfrm>
            <a:custGeom>
              <a:avLst/>
              <a:gdLst/>
              <a:ahLst/>
              <a:cxnLst/>
              <a:rect l="l" t="t" r="r" b="b"/>
              <a:pathLst>
                <a:path w="1444625" h="1164589">
                  <a:moveTo>
                    <a:pt x="1243882" y="62792"/>
                  </a:moveTo>
                  <a:lnTo>
                    <a:pt x="997231" y="62792"/>
                  </a:lnTo>
                  <a:lnTo>
                    <a:pt x="1031757" y="29268"/>
                  </a:lnTo>
                  <a:lnTo>
                    <a:pt x="1072664" y="8038"/>
                  </a:lnTo>
                  <a:lnTo>
                    <a:pt x="1117330" y="0"/>
                  </a:lnTo>
                  <a:lnTo>
                    <a:pt x="1163134" y="6048"/>
                  </a:lnTo>
                  <a:lnTo>
                    <a:pt x="1205538" y="25960"/>
                  </a:lnTo>
                  <a:lnTo>
                    <a:pt x="1240514" y="57438"/>
                  </a:lnTo>
                  <a:lnTo>
                    <a:pt x="1243882" y="62792"/>
                  </a:lnTo>
                  <a:close/>
                </a:path>
                <a:path w="1444625" h="1164589">
                  <a:moveTo>
                    <a:pt x="1260017" y="88436"/>
                  </a:moveTo>
                  <a:lnTo>
                    <a:pt x="750743" y="88436"/>
                  </a:lnTo>
                  <a:lnTo>
                    <a:pt x="771421" y="54522"/>
                  </a:lnTo>
                  <a:lnTo>
                    <a:pt x="798754" y="27809"/>
                  </a:lnTo>
                  <a:lnTo>
                    <a:pt x="831272" y="9405"/>
                  </a:lnTo>
                  <a:lnTo>
                    <a:pt x="867509" y="416"/>
                  </a:lnTo>
                  <a:lnTo>
                    <a:pt x="904636" y="1772"/>
                  </a:lnTo>
                  <a:lnTo>
                    <a:pt x="939720" y="13143"/>
                  </a:lnTo>
                  <a:lnTo>
                    <a:pt x="971129" y="33745"/>
                  </a:lnTo>
                  <a:lnTo>
                    <a:pt x="997231" y="62792"/>
                  </a:lnTo>
                  <a:lnTo>
                    <a:pt x="1243882" y="62792"/>
                  </a:lnTo>
                  <a:lnTo>
                    <a:pt x="1260017" y="88436"/>
                  </a:lnTo>
                  <a:close/>
                </a:path>
                <a:path w="1444625" h="1164589">
                  <a:moveTo>
                    <a:pt x="1277691" y="136153"/>
                  </a:moveTo>
                  <a:lnTo>
                    <a:pt x="468376" y="136153"/>
                  </a:lnTo>
                  <a:lnTo>
                    <a:pt x="492049" y="98532"/>
                  </a:lnTo>
                  <a:lnTo>
                    <a:pt x="522569" y="68322"/>
                  </a:lnTo>
                  <a:lnTo>
                    <a:pt x="558567" y="46593"/>
                  </a:lnTo>
                  <a:lnTo>
                    <a:pt x="598673" y="34414"/>
                  </a:lnTo>
                  <a:lnTo>
                    <a:pt x="640254" y="32789"/>
                  </a:lnTo>
                  <a:lnTo>
                    <a:pt x="680525" y="41629"/>
                  </a:lnTo>
                  <a:lnTo>
                    <a:pt x="717888" y="60367"/>
                  </a:lnTo>
                  <a:lnTo>
                    <a:pt x="750743" y="88436"/>
                  </a:lnTo>
                  <a:lnTo>
                    <a:pt x="1260017" y="88436"/>
                  </a:lnTo>
                  <a:lnTo>
                    <a:pt x="1266203" y="98267"/>
                  </a:lnTo>
                  <a:lnTo>
                    <a:pt x="1277691" y="136153"/>
                  </a:lnTo>
                  <a:close/>
                </a:path>
                <a:path w="1444625" h="1164589">
                  <a:moveTo>
                    <a:pt x="404094" y="1094630"/>
                  </a:moveTo>
                  <a:lnTo>
                    <a:pt x="353225" y="1085892"/>
                  </a:lnTo>
                  <a:lnTo>
                    <a:pt x="304942" y="1066197"/>
                  </a:lnTo>
                  <a:lnTo>
                    <a:pt x="261568" y="1036661"/>
                  </a:lnTo>
                  <a:lnTo>
                    <a:pt x="224312" y="998302"/>
                  </a:lnTo>
                  <a:lnTo>
                    <a:pt x="194385" y="952141"/>
                  </a:lnTo>
                  <a:lnTo>
                    <a:pt x="149668" y="950320"/>
                  </a:lnTo>
                  <a:lnTo>
                    <a:pt x="108438" y="934218"/>
                  </a:lnTo>
                  <a:lnTo>
                    <a:pt x="73426" y="905443"/>
                  </a:lnTo>
                  <a:lnTo>
                    <a:pt x="47366" y="865604"/>
                  </a:lnTo>
                  <a:lnTo>
                    <a:pt x="33560" y="818987"/>
                  </a:lnTo>
                  <a:lnTo>
                    <a:pt x="33198" y="771049"/>
                  </a:lnTo>
                  <a:lnTo>
                    <a:pt x="45839" y="725152"/>
                  </a:lnTo>
                  <a:lnTo>
                    <a:pt x="71045" y="684658"/>
                  </a:lnTo>
                  <a:lnTo>
                    <a:pt x="35611" y="652491"/>
                  </a:lnTo>
                  <a:lnTo>
                    <a:pt x="11479" y="610792"/>
                  </a:lnTo>
                  <a:lnTo>
                    <a:pt x="0" y="562960"/>
                  </a:lnTo>
                  <a:lnTo>
                    <a:pt x="2525" y="512392"/>
                  </a:lnTo>
                  <a:lnTo>
                    <a:pt x="19198" y="465211"/>
                  </a:lnTo>
                  <a:lnTo>
                    <a:pt x="47592" y="426923"/>
                  </a:lnTo>
                  <a:lnTo>
                    <a:pt x="85201" y="400002"/>
                  </a:lnTo>
                  <a:lnTo>
                    <a:pt x="129521" y="386925"/>
                  </a:lnTo>
                  <a:lnTo>
                    <a:pt x="130731" y="383312"/>
                  </a:lnTo>
                  <a:lnTo>
                    <a:pt x="128991" y="336601"/>
                  </a:lnTo>
                  <a:lnTo>
                    <a:pt x="135108" y="291144"/>
                  </a:lnTo>
                  <a:lnTo>
                    <a:pt x="148633" y="248037"/>
                  </a:lnTo>
                  <a:lnTo>
                    <a:pt x="169115" y="208377"/>
                  </a:lnTo>
                  <a:lnTo>
                    <a:pt x="196103" y="173258"/>
                  </a:lnTo>
                  <a:lnTo>
                    <a:pt x="229148" y="143778"/>
                  </a:lnTo>
                  <a:lnTo>
                    <a:pt x="274464" y="118189"/>
                  </a:lnTo>
                  <a:lnTo>
                    <a:pt x="322937" y="104572"/>
                  </a:lnTo>
                  <a:lnTo>
                    <a:pt x="372674" y="102987"/>
                  </a:lnTo>
                  <a:lnTo>
                    <a:pt x="421785" y="113494"/>
                  </a:lnTo>
                  <a:lnTo>
                    <a:pt x="468376" y="136153"/>
                  </a:lnTo>
                  <a:lnTo>
                    <a:pt x="1277691" y="136153"/>
                  </a:lnTo>
                  <a:lnTo>
                    <a:pt x="1280747" y="146233"/>
                  </a:lnTo>
                  <a:lnTo>
                    <a:pt x="1316342" y="161573"/>
                  </a:lnTo>
                  <a:lnTo>
                    <a:pt x="1347815" y="184616"/>
                  </a:lnTo>
                  <a:lnTo>
                    <a:pt x="1374165" y="214445"/>
                  </a:lnTo>
                  <a:lnTo>
                    <a:pt x="1394385" y="250143"/>
                  </a:lnTo>
                  <a:lnTo>
                    <a:pt x="1407223" y="289763"/>
                  </a:lnTo>
                  <a:lnTo>
                    <a:pt x="1412075" y="331018"/>
                  </a:lnTo>
                  <a:lnTo>
                    <a:pt x="1408910" y="372470"/>
                  </a:lnTo>
                  <a:lnTo>
                    <a:pt x="1397700" y="412685"/>
                  </a:lnTo>
                  <a:lnTo>
                    <a:pt x="1422562" y="457231"/>
                  </a:lnTo>
                  <a:lnTo>
                    <a:pt x="1438210" y="505695"/>
                  </a:lnTo>
                  <a:lnTo>
                    <a:pt x="1444438" y="556406"/>
                  </a:lnTo>
                  <a:lnTo>
                    <a:pt x="1441041" y="607690"/>
                  </a:lnTo>
                  <a:lnTo>
                    <a:pt x="1427813" y="657876"/>
                  </a:lnTo>
                  <a:lnTo>
                    <a:pt x="1405331" y="703923"/>
                  </a:lnTo>
                  <a:lnTo>
                    <a:pt x="1375119" y="743212"/>
                  </a:lnTo>
                  <a:lnTo>
                    <a:pt x="1338388" y="774705"/>
                  </a:lnTo>
                  <a:lnTo>
                    <a:pt x="1296349" y="797362"/>
                  </a:lnTo>
                  <a:lnTo>
                    <a:pt x="1250212" y="810147"/>
                  </a:lnTo>
                  <a:lnTo>
                    <a:pt x="1242940" y="866117"/>
                  </a:lnTo>
                  <a:lnTo>
                    <a:pt x="1222889" y="917169"/>
                  </a:lnTo>
                  <a:lnTo>
                    <a:pt x="1191445" y="960757"/>
                  </a:lnTo>
                  <a:lnTo>
                    <a:pt x="1157376" y="988353"/>
                  </a:lnTo>
                  <a:lnTo>
                    <a:pt x="954566" y="988353"/>
                  </a:lnTo>
                  <a:lnTo>
                    <a:pt x="938244" y="1032169"/>
                  </a:lnTo>
                  <a:lnTo>
                    <a:pt x="925036" y="1054428"/>
                  </a:lnTo>
                  <a:lnTo>
                    <a:pt x="551084" y="1054428"/>
                  </a:lnTo>
                  <a:lnTo>
                    <a:pt x="504532" y="1078658"/>
                  </a:lnTo>
                  <a:lnTo>
                    <a:pt x="455033" y="1092139"/>
                  </a:lnTo>
                  <a:lnTo>
                    <a:pt x="404094" y="1094630"/>
                  </a:lnTo>
                  <a:close/>
                </a:path>
                <a:path w="1444625" h="1164589">
                  <a:moveTo>
                    <a:pt x="1051539" y="1020454"/>
                  </a:moveTo>
                  <a:lnTo>
                    <a:pt x="1001517" y="1011640"/>
                  </a:lnTo>
                  <a:lnTo>
                    <a:pt x="954566" y="988353"/>
                  </a:lnTo>
                  <a:lnTo>
                    <a:pt x="1157376" y="988353"/>
                  </a:lnTo>
                  <a:lnTo>
                    <a:pt x="1149992" y="994335"/>
                  </a:lnTo>
                  <a:lnTo>
                    <a:pt x="1101931" y="1014713"/>
                  </a:lnTo>
                  <a:lnTo>
                    <a:pt x="1051539" y="1020454"/>
                  </a:lnTo>
                  <a:close/>
                </a:path>
                <a:path w="1444625" h="1164589">
                  <a:moveTo>
                    <a:pt x="720386" y="1163989"/>
                  </a:moveTo>
                  <a:lnTo>
                    <a:pt x="670809" y="1153302"/>
                  </a:lnTo>
                  <a:lnTo>
                    <a:pt x="624878" y="1130900"/>
                  </a:lnTo>
                  <a:lnTo>
                    <a:pt x="584375" y="1097652"/>
                  </a:lnTo>
                  <a:lnTo>
                    <a:pt x="551084" y="1054428"/>
                  </a:lnTo>
                  <a:lnTo>
                    <a:pt x="925036" y="1054428"/>
                  </a:lnTo>
                  <a:lnTo>
                    <a:pt x="886076" y="1104405"/>
                  </a:lnTo>
                  <a:lnTo>
                    <a:pt x="851939" y="1131201"/>
                  </a:lnTo>
                  <a:lnTo>
                    <a:pt x="813571" y="1150701"/>
                  </a:lnTo>
                  <a:lnTo>
                    <a:pt x="771827" y="1162092"/>
                  </a:lnTo>
                  <a:lnTo>
                    <a:pt x="720386" y="116398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2643" y="5592021"/>
              <a:ext cx="202954" cy="26705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878942" y="4516840"/>
              <a:ext cx="1444625" cy="1342390"/>
            </a:xfrm>
            <a:custGeom>
              <a:avLst/>
              <a:gdLst/>
              <a:ahLst/>
              <a:cxnLst/>
              <a:rect l="l" t="t" r="r" b="b"/>
              <a:pathLst>
                <a:path w="1444625" h="1342389">
                  <a:moveTo>
                    <a:pt x="130731" y="383312"/>
                  </a:moveTo>
                  <a:lnTo>
                    <a:pt x="128991" y="336601"/>
                  </a:lnTo>
                  <a:lnTo>
                    <a:pt x="135108" y="291144"/>
                  </a:lnTo>
                  <a:lnTo>
                    <a:pt x="148633" y="248037"/>
                  </a:lnTo>
                  <a:lnTo>
                    <a:pt x="169115" y="208377"/>
                  </a:lnTo>
                  <a:lnTo>
                    <a:pt x="196103" y="173258"/>
                  </a:lnTo>
                  <a:lnTo>
                    <a:pt x="229148" y="143778"/>
                  </a:lnTo>
                  <a:lnTo>
                    <a:pt x="274464" y="118189"/>
                  </a:lnTo>
                  <a:lnTo>
                    <a:pt x="322937" y="104572"/>
                  </a:lnTo>
                  <a:lnTo>
                    <a:pt x="372674" y="102987"/>
                  </a:lnTo>
                  <a:lnTo>
                    <a:pt x="421785" y="113494"/>
                  </a:lnTo>
                  <a:lnTo>
                    <a:pt x="468376" y="136153"/>
                  </a:lnTo>
                  <a:lnTo>
                    <a:pt x="492049" y="98532"/>
                  </a:lnTo>
                  <a:lnTo>
                    <a:pt x="522569" y="68322"/>
                  </a:lnTo>
                  <a:lnTo>
                    <a:pt x="558567" y="46593"/>
                  </a:lnTo>
                  <a:lnTo>
                    <a:pt x="598673" y="34414"/>
                  </a:lnTo>
                  <a:lnTo>
                    <a:pt x="640254" y="32789"/>
                  </a:lnTo>
                  <a:lnTo>
                    <a:pt x="680525" y="41629"/>
                  </a:lnTo>
                  <a:lnTo>
                    <a:pt x="717888" y="60367"/>
                  </a:lnTo>
                  <a:lnTo>
                    <a:pt x="750743" y="88436"/>
                  </a:lnTo>
                  <a:lnTo>
                    <a:pt x="771421" y="54522"/>
                  </a:lnTo>
                  <a:lnTo>
                    <a:pt x="798754" y="27809"/>
                  </a:lnTo>
                  <a:lnTo>
                    <a:pt x="831272" y="9405"/>
                  </a:lnTo>
                  <a:lnTo>
                    <a:pt x="867509" y="416"/>
                  </a:lnTo>
                  <a:lnTo>
                    <a:pt x="904636" y="1772"/>
                  </a:lnTo>
                  <a:lnTo>
                    <a:pt x="939720" y="13143"/>
                  </a:lnTo>
                  <a:lnTo>
                    <a:pt x="971129" y="33745"/>
                  </a:lnTo>
                  <a:lnTo>
                    <a:pt x="997231" y="62792"/>
                  </a:lnTo>
                  <a:lnTo>
                    <a:pt x="1031757" y="29268"/>
                  </a:lnTo>
                  <a:lnTo>
                    <a:pt x="1072664" y="8038"/>
                  </a:lnTo>
                  <a:lnTo>
                    <a:pt x="1117330" y="0"/>
                  </a:lnTo>
                  <a:lnTo>
                    <a:pt x="1163134" y="6048"/>
                  </a:lnTo>
                  <a:lnTo>
                    <a:pt x="1205538" y="25960"/>
                  </a:lnTo>
                  <a:lnTo>
                    <a:pt x="1240514" y="57438"/>
                  </a:lnTo>
                  <a:lnTo>
                    <a:pt x="1266203" y="98267"/>
                  </a:lnTo>
                  <a:lnTo>
                    <a:pt x="1280747" y="146233"/>
                  </a:lnTo>
                  <a:lnTo>
                    <a:pt x="1316342" y="161573"/>
                  </a:lnTo>
                  <a:lnTo>
                    <a:pt x="1347815" y="184616"/>
                  </a:lnTo>
                  <a:lnTo>
                    <a:pt x="1374165" y="214445"/>
                  </a:lnTo>
                  <a:lnTo>
                    <a:pt x="1394385" y="250143"/>
                  </a:lnTo>
                  <a:lnTo>
                    <a:pt x="1407223" y="289763"/>
                  </a:lnTo>
                  <a:lnTo>
                    <a:pt x="1412075" y="331018"/>
                  </a:lnTo>
                  <a:lnTo>
                    <a:pt x="1408910" y="372470"/>
                  </a:lnTo>
                  <a:lnTo>
                    <a:pt x="1397700" y="412685"/>
                  </a:lnTo>
                  <a:lnTo>
                    <a:pt x="1422562" y="457231"/>
                  </a:lnTo>
                  <a:lnTo>
                    <a:pt x="1438210" y="505695"/>
                  </a:lnTo>
                  <a:lnTo>
                    <a:pt x="1444438" y="556406"/>
                  </a:lnTo>
                  <a:lnTo>
                    <a:pt x="1441041" y="607690"/>
                  </a:lnTo>
                  <a:lnTo>
                    <a:pt x="1427813" y="657876"/>
                  </a:lnTo>
                  <a:lnTo>
                    <a:pt x="1405331" y="703923"/>
                  </a:lnTo>
                  <a:lnTo>
                    <a:pt x="1375119" y="743212"/>
                  </a:lnTo>
                  <a:lnTo>
                    <a:pt x="1338388" y="774705"/>
                  </a:lnTo>
                  <a:lnTo>
                    <a:pt x="1296349" y="797362"/>
                  </a:lnTo>
                  <a:lnTo>
                    <a:pt x="1250212" y="810147"/>
                  </a:lnTo>
                  <a:lnTo>
                    <a:pt x="1242940" y="866117"/>
                  </a:lnTo>
                  <a:lnTo>
                    <a:pt x="1222889" y="917169"/>
                  </a:lnTo>
                  <a:lnTo>
                    <a:pt x="1191445" y="960757"/>
                  </a:lnTo>
                  <a:lnTo>
                    <a:pt x="1149992" y="994335"/>
                  </a:lnTo>
                  <a:lnTo>
                    <a:pt x="1101931" y="1014713"/>
                  </a:lnTo>
                  <a:lnTo>
                    <a:pt x="1051539" y="1020454"/>
                  </a:lnTo>
                  <a:lnTo>
                    <a:pt x="1001517" y="1011640"/>
                  </a:lnTo>
                  <a:lnTo>
                    <a:pt x="954566" y="988353"/>
                  </a:lnTo>
                  <a:lnTo>
                    <a:pt x="938244" y="1032169"/>
                  </a:lnTo>
                  <a:lnTo>
                    <a:pt x="915129" y="1071123"/>
                  </a:lnTo>
                  <a:lnTo>
                    <a:pt x="886076" y="1104405"/>
                  </a:lnTo>
                  <a:lnTo>
                    <a:pt x="851939" y="1131201"/>
                  </a:lnTo>
                  <a:lnTo>
                    <a:pt x="813571" y="1150701"/>
                  </a:lnTo>
                  <a:lnTo>
                    <a:pt x="771827" y="1162092"/>
                  </a:lnTo>
                  <a:lnTo>
                    <a:pt x="720386" y="1163989"/>
                  </a:lnTo>
                  <a:lnTo>
                    <a:pt x="670809" y="1153302"/>
                  </a:lnTo>
                  <a:lnTo>
                    <a:pt x="624878" y="1130900"/>
                  </a:lnTo>
                  <a:lnTo>
                    <a:pt x="584375" y="1097652"/>
                  </a:lnTo>
                  <a:lnTo>
                    <a:pt x="551084" y="1054428"/>
                  </a:lnTo>
                  <a:lnTo>
                    <a:pt x="504532" y="1078658"/>
                  </a:lnTo>
                  <a:lnTo>
                    <a:pt x="455033" y="1092139"/>
                  </a:lnTo>
                  <a:lnTo>
                    <a:pt x="404094" y="1094630"/>
                  </a:lnTo>
                  <a:lnTo>
                    <a:pt x="353225" y="1085892"/>
                  </a:lnTo>
                  <a:lnTo>
                    <a:pt x="304942" y="1066197"/>
                  </a:lnTo>
                  <a:lnTo>
                    <a:pt x="261568" y="1036661"/>
                  </a:lnTo>
                  <a:lnTo>
                    <a:pt x="224312" y="998302"/>
                  </a:lnTo>
                  <a:lnTo>
                    <a:pt x="194385" y="952141"/>
                  </a:lnTo>
                  <a:lnTo>
                    <a:pt x="149668" y="950320"/>
                  </a:lnTo>
                  <a:lnTo>
                    <a:pt x="108438" y="934218"/>
                  </a:lnTo>
                  <a:lnTo>
                    <a:pt x="73426" y="905443"/>
                  </a:lnTo>
                  <a:lnTo>
                    <a:pt x="47366" y="865604"/>
                  </a:lnTo>
                  <a:lnTo>
                    <a:pt x="33560" y="818987"/>
                  </a:lnTo>
                  <a:lnTo>
                    <a:pt x="33198" y="771049"/>
                  </a:lnTo>
                  <a:lnTo>
                    <a:pt x="45839" y="725152"/>
                  </a:lnTo>
                  <a:lnTo>
                    <a:pt x="71045" y="684658"/>
                  </a:lnTo>
                  <a:lnTo>
                    <a:pt x="35611" y="652491"/>
                  </a:lnTo>
                  <a:lnTo>
                    <a:pt x="11479" y="610792"/>
                  </a:lnTo>
                  <a:lnTo>
                    <a:pt x="0" y="562960"/>
                  </a:lnTo>
                  <a:lnTo>
                    <a:pt x="2525" y="512392"/>
                  </a:lnTo>
                  <a:lnTo>
                    <a:pt x="19198" y="465211"/>
                  </a:lnTo>
                  <a:lnTo>
                    <a:pt x="47592" y="426923"/>
                  </a:lnTo>
                  <a:lnTo>
                    <a:pt x="85201" y="400002"/>
                  </a:lnTo>
                  <a:lnTo>
                    <a:pt x="129521" y="386925"/>
                  </a:lnTo>
                  <a:lnTo>
                    <a:pt x="130731" y="383312"/>
                  </a:lnTo>
                  <a:close/>
                </a:path>
                <a:path w="1444625" h="1342389">
                  <a:moveTo>
                    <a:pt x="455054" y="1309797"/>
                  </a:moveTo>
                  <a:lnTo>
                    <a:pt x="452504" y="1322424"/>
                  </a:lnTo>
                  <a:lnTo>
                    <a:pt x="445552" y="1332736"/>
                  </a:lnTo>
                  <a:lnTo>
                    <a:pt x="435240" y="1339689"/>
                  </a:lnTo>
                  <a:lnTo>
                    <a:pt x="422612" y="1342238"/>
                  </a:lnTo>
                  <a:lnTo>
                    <a:pt x="409984" y="1339689"/>
                  </a:lnTo>
                  <a:lnTo>
                    <a:pt x="399672" y="1332736"/>
                  </a:lnTo>
                  <a:lnTo>
                    <a:pt x="392720" y="1322424"/>
                  </a:lnTo>
                  <a:lnTo>
                    <a:pt x="390170" y="1309797"/>
                  </a:lnTo>
                  <a:lnTo>
                    <a:pt x="392720" y="1297169"/>
                  </a:lnTo>
                  <a:lnTo>
                    <a:pt x="399672" y="1286857"/>
                  </a:lnTo>
                  <a:lnTo>
                    <a:pt x="409984" y="1279904"/>
                  </a:lnTo>
                  <a:lnTo>
                    <a:pt x="422612" y="1277355"/>
                  </a:lnTo>
                  <a:lnTo>
                    <a:pt x="435240" y="1279904"/>
                  </a:lnTo>
                  <a:lnTo>
                    <a:pt x="445552" y="1286857"/>
                  </a:lnTo>
                  <a:lnTo>
                    <a:pt x="452504" y="1297169"/>
                  </a:lnTo>
                  <a:lnTo>
                    <a:pt x="455054" y="1309797"/>
                  </a:lnTo>
                  <a:close/>
                </a:path>
                <a:path w="1444625" h="1342389">
                  <a:moveTo>
                    <a:pt x="503468" y="1271135"/>
                  </a:moveTo>
                  <a:lnTo>
                    <a:pt x="498369" y="1296390"/>
                  </a:lnTo>
                  <a:lnTo>
                    <a:pt x="484464" y="1317014"/>
                  </a:lnTo>
                  <a:lnTo>
                    <a:pt x="463840" y="1330919"/>
                  </a:lnTo>
                  <a:lnTo>
                    <a:pt x="438584" y="1336018"/>
                  </a:lnTo>
                  <a:lnTo>
                    <a:pt x="413329" y="1330919"/>
                  </a:lnTo>
                  <a:lnTo>
                    <a:pt x="392705" y="1317014"/>
                  </a:lnTo>
                  <a:lnTo>
                    <a:pt x="378800" y="1296390"/>
                  </a:lnTo>
                  <a:lnTo>
                    <a:pt x="373701" y="1271135"/>
                  </a:lnTo>
                  <a:lnTo>
                    <a:pt x="378800" y="1245879"/>
                  </a:lnTo>
                  <a:lnTo>
                    <a:pt x="392705" y="1225255"/>
                  </a:lnTo>
                  <a:lnTo>
                    <a:pt x="413329" y="1211350"/>
                  </a:lnTo>
                  <a:lnTo>
                    <a:pt x="438584" y="1206251"/>
                  </a:lnTo>
                  <a:lnTo>
                    <a:pt x="463840" y="1211350"/>
                  </a:lnTo>
                  <a:lnTo>
                    <a:pt x="484464" y="1225255"/>
                  </a:lnTo>
                  <a:lnTo>
                    <a:pt x="498369" y="1245879"/>
                  </a:lnTo>
                  <a:lnTo>
                    <a:pt x="503468" y="1271135"/>
                  </a:lnTo>
                  <a:close/>
                </a:path>
                <a:path w="1444625" h="1342389">
                  <a:moveTo>
                    <a:pt x="576656" y="1172506"/>
                  </a:moveTo>
                  <a:lnTo>
                    <a:pt x="569008" y="1210389"/>
                  </a:lnTo>
                  <a:lnTo>
                    <a:pt x="548150" y="1241325"/>
                  </a:lnTo>
                  <a:lnTo>
                    <a:pt x="517214" y="1262182"/>
                  </a:lnTo>
                  <a:lnTo>
                    <a:pt x="479331" y="1269831"/>
                  </a:lnTo>
                  <a:lnTo>
                    <a:pt x="441448" y="1262182"/>
                  </a:lnTo>
                  <a:lnTo>
                    <a:pt x="410512" y="1241325"/>
                  </a:lnTo>
                  <a:lnTo>
                    <a:pt x="389654" y="1210389"/>
                  </a:lnTo>
                  <a:lnTo>
                    <a:pt x="382006" y="1172506"/>
                  </a:lnTo>
                  <a:lnTo>
                    <a:pt x="389654" y="1134622"/>
                  </a:lnTo>
                  <a:lnTo>
                    <a:pt x="410512" y="1103686"/>
                  </a:lnTo>
                  <a:lnTo>
                    <a:pt x="441448" y="1082829"/>
                  </a:lnTo>
                  <a:lnTo>
                    <a:pt x="479331" y="1075181"/>
                  </a:lnTo>
                  <a:lnTo>
                    <a:pt x="517214" y="1082829"/>
                  </a:lnTo>
                  <a:lnTo>
                    <a:pt x="548150" y="1103686"/>
                  </a:lnTo>
                  <a:lnTo>
                    <a:pt x="569008" y="1134622"/>
                  </a:lnTo>
                  <a:lnTo>
                    <a:pt x="576656" y="1172506"/>
                  </a:lnTo>
                  <a:close/>
                </a:path>
                <a:path w="1444625" h="1342389">
                  <a:moveTo>
                    <a:pt x="157232" y="701613"/>
                  </a:moveTo>
                  <a:lnTo>
                    <a:pt x="135141" y="701651"/>
                  </a:lnTo>
                  <a:lnTo>
                    <a:pt x="113422" y="698020"/>
                  </a:lnTo>
                  <a:lnTo>
                    <a:pt x="92448" y="690813"/>
                  </a:lnTo>
                  <a:lnTo>
                    <a:pt x="72591" y="680126"/>
                  </a:lnTo>
                </a:path>
                <a:path w="1444625" h="1342389">
                  <a:moveTo>
                    <a:pt x="231911" y="936750"/>
                  </a:moveTo>
                  <a:lnTo>
                    <a:pt x="222900" y="940318"/>
                  </a:lnTo>
                  <a:lnTo>
                    <a:pt x="213704" y="943227"/>
                  </a:lnTo>
                  <a:lnTo>
                    <a:pt x="204354" y="945468"/>
                  </a:lnTo>
                  <a:lnTo>
                    <a:pt x="194879" y="947034"/>
                  </a:lnTo>
                </a:path>
                <a:path w="1444625" h="1342389">
                  <a:moveTo>
                    <a:pt x="551000" y="1049735"/>
                  </a:moveTo>
                  <a:lnTo>
                    <a:pt x="544575" y="1038512"/>
                  </a:lnTo>
                  <a:lnTo>
                    <a:pt x="538706" y="1026936"/>
                  </a:lnTo>
                  <a:lnTo>
                    <a:pt x="533407" y="1015032"/>
                  </a:lnTo>
                  <a:lnTo>
                    <a:pt x="528688" y="1002825"/>
                  </a:lnTo>
                </a:path>
                <a:path w="1444625" h="1342389">
                  <a:moveTo>
                    <a:pt x="963622" y="932760"/>
                  </a:moveTo>
                  <a:lnTo>
                    <a:pt x="962324" y="945808"/>
                  </a:lnTo>
                  <a:lnTo>
                    <a:pt x="960403" y="958755"/>
                  </a:lnTo>
                  <a:lnTo>
                    <a:pt x="957865" y="971572"/>
                  </a:lnTo>
                  <a:lnTo>
                    <a:pt x="954713" y="984232"/>
                  </a:lnTo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4952" y="5126809"/>
              <a:ext cx="118159" cy="20189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009680" y="4575846"/>
              <a:ext cx="1266825" cy="423545"/>
            </a:xfrm>
            <a:custGeom>
              <a:avLst/>
              <a:gdLst/>
              <a:ahLst/>
              <a:cxnLst/>
              <a:rect l="l" t="t" r="r" b="b"/>
              <a:pathLst>
                <a:path w="1266825" h="423545">
                  <a:moveTo>
                    <a:pt x="1266277" y="350836"/>
                  </a:moveTo>
                  <a:lnTo>
                    <a:pt x="1257093" y="371091"/>
                  </a:lnTo>
                  <a:lnTo>
                    <a:pt x="1245888" y="389986"/>
                  </a:lnTo>
                  <a:lnTo>
                    <a:pt x="1232785" y="407339"/>
                  </a:lnTo>
                  <a:lnTo>
                    <a:pt x="1217905" y="422970"/>
                  </a:lnTo>
                </a:path>
                <a:path w="1266825" h="423545">
                  <a:moveTo>
                    <a:pt x="1150200" y="83183"/>
                  </a:moveTo>
                  <a:lnTo>
                    <a:pt x="1151400" y="91642"/>
                  </a:lnTo>
                  <a:lnTo>
                    <a:pt x="1152226" y="100149"/>
                  </a:lnTo>
                  <a:lnTo>
                    <a:pt x="1152678" y="108690"/>
                  </a:lnTo>
                  <a:lnTo>
                    <a:pt x="1152754" y="117250"/>
                  </a:lnTo>
                </a:path>
                <a:path w="1266825" h="423545">
                  <a:moveTo>
                    <a:pt x="841267" y="43445"/>
                  </a:moveTo>
                  <a:lnTo>
                    <a:pt x="846374" y="31868"/>
                  </a:lnTo>
                  <a:lnTo>
                    <a:pt x="852223" y="20739"/>
                  </a:lnTo>
                  <a:lnTo>
                    <a:pt x="858790" y="10102"/>
                  </a:lnTo>
                  <a:lnTo>
                    <a:pt x="866050" y="0"/>
                  </a:lnTo>
                </a:path>
                <a:path w="1266825" h="423545">
                  <a:moveTo>
                    <a:pt x="609487" y="64146"/>
                  </a:moveTo>
                  <a:lnTo>
                    <a:pt x="611687" y="54485"/>
                  </a:lnTo>
                  <a:lnTo>
                    <a:pt x="614427" y="45001"/>
                  </a:lnTo>
                  <a:lnTo>
                    <a:pt x="617697" y="35723"/>
                  </a:lnTo>
                  <a:lnTo>
                    <a:pt x="621488" y="26677"/>
                  </a:lnTo>
                </a:path>
                <a:path w="1266825" h="423545">
                  <a:moveTo>
                    <a:pt x="337465" y="76876"/>
                  </a:moveTo>
                  <a:lnTo>
                    <a:pt x="349062" y="84865"/>
                  </a:lnTo>
                  <a:lnTo>
                    <a:pt x="360187" y="93603"/>
                  </a:lnTo>
                  <a:lnTo>
                    <a:pt x="370809" y="103065"/>
                  </a:lnTo>
                  <a:lnTo>
                    <a:pt x="380898" y="113226"/>
                  </a:lnTo>
                </a:path>
                <a:path w="1266825" h="423545">
                  <a:moveTo>
                    <a:pt x="7580" y="362564"/>
                  </a:moveTo>
                  <a:lnTo>
                    <a:pt x="5169" y="353132"/>
                  </a:lnTo>
                  <a:lnTo>
                    <a:pt x="3101" y="343606"/>
                  </a:lnTo>
                  <a:lnTo>
                    <a:pt x="1377" y="333998"/>
                  </a:lnTo>
                  <a:lnTo>
                    <a:pt x="0" y="324318"/>
                  </a:lnTo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3680561" y="4324894"/>
            <a:ext cx="2829560" cy="2538095"/>
            <a:chOff x="3680561" y="4324894"/>
            <a:chExt cx="2829560" cy="2538095"/>
          </a:xfrm>
        </p:grpSpPr>
        <p:sp>
          <p:nvSpPr>
            <p:cNvPr id="36" name="object 36"/>
            <p:cNvSpPr/>
            <p:nvPr/>
          </p:nvSpPr>
          <p:spPr>
            <a:xfrm>
              <a:off x="3912424" y="5964420"/>
              <a:ext cx="1261745" cy="436880"/>
            </a:xfrm>
            <a:custGeom>
              <a:avLst/>
              <a:gdLst/>
              <a:ahLst/>
              <a:cxnLst/>
              <a:rect l="l" t="t" r="r" b="b"/>
              <a:pathLst>
                <a:path w="1261745" h="436879">
                  <a:moveTo>
                    <a:pt x="28799" y="436491"/>
                  </a:moveTo>
                  <a:lnTo>
                    <a:pt x="0" y="274041"/>
                  </a:lnTo>
                  <a:lnTo>
                    <a:pt x="1084364" y="81224"/>
                  </a:lnTo>
                  <a:lnTo>
                    <a:pt x="1069964" y="0"/>
                  </a:lnTo>
                  <a:lnTo>
                    <a:pt x="1261199" y="133566"/>
                  </a:lnTo>
                  <a:lnTo>
                    <a:pt x="1127564" y="324899"/>
                  </a:lnTo>
                  <a:lnTo>
                    <a:pt x="1113164" y="243674"/>
                  </a:lnTo>
                  <a:lnTo>
                    <a:pt x="28799" y="436491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912424" y="5964420"/>
              <a:ext cx="1261745" cy="436880"/>
            </a:xfrm>
            <a:custGeom>
              <a:avLst/>
              <a:gdLst/>
              <a:ahLst/>
              <a:cxnLst/>
              <a:rect l="l" t="t" r="r" b="b"/>
              <a:pathLst>
                <a:path w="1261745" h="436879">
                  <a:moveTo>
                    <a:pt x="0" y="274041"/>
                  </a:moveTo>
                  <a:lnTo>
                    <a:pt x="1084364" y="81224"/>
                  </a:lnTo>
                  <a:lnTo>
                    <a:pt x="1069964" y="0"/>
                  </a:lnTo>
                  <a:lnTo>
                    <a:pt x="1261199" y="133566"/>
                  </a:lnTo>
                  <a:lnTo>
                    <a:pt x="1127564" y="324899"/>
                  </a:lnTo>
                  <a:lnTo>
                    <a:pt x="1113164" y="243674"/>
                  </a:lnTo>
                  <a:lnTo>
                    <a:pt x="28799" y="436491"/>
                  </a:lnTo>
                  <a:lnTo>
                    <a:pt x="0" y="274041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077448" y="5511626"/>
              <a:ext cx="1028065" cy="544830"/>
            </a:xfrm>
            <a:custGeom>
              <a:avLst/>
              <a:gdLst/>
              <a:ahLst/>
              <a:cxnLst/>
              <a:rect l="l" t="t" r="r" b="b"/>
              <a:pathLst>
                <a:path w="1028064" h="544829">
                  <a:moveTo>
                    <a:pt x="57149" y="544299"/>
                  </a:moveTo>
                  <a:lnTo>
                    <a:pt x="0" y="389499"/>
                  </a:lnTo>
                  <a:lnTo>
                    <a:pt x="844518" y="77399"/>
                  </a:lnTo>
                  <a:lnTo>
                    <a:pt x="815943" y="0"/>
                  </a:lnTo>
                  <a:lnTo>
                    <a:pt x="1027874" y="97599"/>
                  </a:lnTo>
                  <a:lnTo>
                    <a:pt x="930243" y="309599"/>
                  </a:lnTo>
                  <a:lnTo>
                    <a:pt x="901668" y="232199"/>
                  </a:lnTo>
                  <a:lnTo>
                    <a:pt x="57149" y="5442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077448" y="5511626"/>
              <a:ext cx="1028065" cy="544830"/>
            </a:xfrm>
            <a:custGeom>
              <a:avLst/>
              <a:gdLst/>
              <a:ahLst/>
              <a:cxnLst/>
              <a:rect l="l" t="t" r="r" b="b"/>
              <a:pathLst>
                <a:path w="1028064" h="544829">
                  <a:moveTo>
                    <a:pt x="0" y="389499"/>
                  </a:moveTo>
                  <a:lnTo>
                    <a:pt x="844518" y="77399"/>
                  </a:lnTo>
                  <a:lnTo>
                    <a:pt x="815943" y="0"/>
                  </a:lnTo>
                  <a:lnTo>
                    <a:pt x="1027874" y="97599"/>
                  </a:lnTo>
                  <a:lnTo>
                    <a:pt x="930243" y="309599"/>
                  </a:lnTo>
                  <a:lnTo>
                    <a:pt x="901668" y="232199"/>
                  </a:lnTo>
                  <a:lnTo>
                    <a:pt x="57149" y="544299"/>
                  </a:lnTo>
                  <a:lnTo>
                    <a:pt x="0" y="38949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76666" y="4829099"/>
              <a:ext cx="1187450" cy="831215"/>
            </a:xfrm>
            <a:custGeom>
              <a:avLst/>
              <a:gdLst/>
              <a:ahLst/>
              <a:cxnLst/>
              <a:rect l="l" t="t" r="r" b="b"/>
              <a:pathLst>
                <a:path w="1187450" h="831214">
                  <a:moveTo>
                    <a:pt x="86699" y="831192"/>
                  </a:moveTo>
                  <a:lnTo>
                    <a:pt x="0" y="690792"/>
                  </a:lnTo>
                  <a:lnTo>
                    <a:pt x="1003265" y="70199"/>
                  </a:lnTo>
                  <a:lnTo>
                    <a:pt x="959915" y="0"/>
                  </a:lnTo>
                  <a:lnTo>
                    <a:pt x="1186949" y="53592"/>
                  </a:lnTo>
                  <a:lnTo>
                    <a:pt x="1133315" y="280799"/>
                  </a:lnTo>
                  <a:lnTo>
                    <a:pt x="1089965" y="210599"/>
                  </a:lnTo>
                  <a:lnTo>
                    <a:pt x="86699" y="831192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76666" y="4829099"/>
              <a:ext cx="1187450" cy="831215"/>
            </a:xfrm>
            <a:custGeom>
              <a:avLst/>
              <a:gdLst/>
              <a:ahLst/>
              <a:cxnLst/>
              <a:rect l="l" t="t" r="r" b="b"/>
              <a:pathLst>
                <a:path w="1187450" h="831214">
                  <a:moveTo>
                    <a:pt x="0" y="690792"/>
                  </a:moveTo>
                  <a:lnTo>
                    <a:pt x="1003265" y="70199"/>
                  </a:lnTo>
                  <a:lnTo>
                    <a:pt x="959915" y="0"/>
                  </a:lnTo>
                  <a:lnTo>
                    <a:pt x="1186949" y="53592"/>
                  </a:lnTo>
                  <a:lnTo>
                    <a:pt x="1133315" y="280799"/>
                  </a:lnTo>
                  <a:lnTo>
                    <a:pt x="1089965" y="210599"/>
                  </a:lnTo>
                  <a:lnTo>
                    <a:pt x="86699" y="831192"/>
                  </a:lnTo>
                  <a:lnTo>
                    <a:pt x="0" y="690792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685324" y="4329656"/>
              <a:ext cx="1383665" cy="1074420"/>
            </a:xfrm>
            <a:custGeom>
              <a:avLst/>
              <a:gdLst/>
              <a:ahLst/>
              <a:cxnLst/>
              <a:rect l="l" t="t" r="r" b="b"/>
              <a:pathLst>
                <a:path w="1383664" h="1074420">
                  <a:moveTo>
                    <a:pt x="96899" y="1073890"/>
                  </a:moveTo>
                  <a:lnTo>
                    <a:pt x="0" y="940240"/>
                  </a:lnTo>
                  <a:lnTo>
                    <a:pt x="1201183" y="66824"/>
                  </a:lnTo>
                  <a:lnTo>
                    <a:pt x="1152733" y="0"/>
                  </a:lnTo>
                  <a:lnTo>
                    <a:pt x="1383149" y="36565"/>
                  </a:lnTo>
                  <a:lnTo>
                    <a:pt x="1346533" y="267299"/>
                  </a:lnTo>
                  <a:lnTo>
                    <a:pt x="1298083" y="200474"/>
                  </a:lnTo>
                  <a:lnTo>
                    <a:pt x="96899" y="107389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685324" y="4329656"/>
              <a:ext cx="1383665" cy="1074420"/>
            </a:xfrm>
            <a:custGeom>
              <a:avLst/>
              <a:gdLst/>
              <a:ahLst/>
              <a:cxnLst/>
              <a:rect l="l" t="t" r="r" b="b"/>
              <a:pathLst>
                <a:path w="1383664" h="1074420">
                  <a:moveTo>
                    <a:pt x="0" y="940240"/>
                  </a:moveTo>
                  <a:lnTo>
                    <a:pt x="1201183" y="66824"/>
                  </a:lnTo>
                  <a:lnTo>
                    <a:pt x="1152733" y="0"/>
                  </a:lnTo>
                  <a:lnTo>
                    <a:pt x="1383149" y="36565"/>
                  </a:lnTo>
                  <a:lnTo>
                    <a:pt x="1346533" y="267299"/>
                  </a:lnTo>
                  <a:lnTo>
                    <a:pt x="1298083" y="200474"/>
                  </a:lnTo>
                  <a:lnTo>
                    <a:pt x="96899" y="1073890"/>
                  </a:lnTo>
                  <a:lnTo>
                    <a:pt x="0" y="94024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065418" y="6368699"/>
              <a:ext cx="440055" cy="488950"/>
            </a:xfrm>
            <a:custGeom>
              <a:avLst/>
              <a:gdLst/>
              <a:ahLst/>
              <a:cxnLst/>
              <a:rect l="l" t="t" r="r" b="b"/>
              <a:pathLst>
                <a:path w="440054" h="488950">
                  <a:moveTo>
                    <a:pt x="439431" y="122324"/>
                  </a:moveTo>
                  <a:lnTo>
                    <a:pt x="194781" y="122324"/>
                  </a:lnTo>
                  <a:lnTo>
                    <a:pt x="327506" y="0"/>
                  </a:lnTo>
                  <a:lnTo>
                    <a:pt x="439431" y="122324"/>
                  </a:lnTo>
                  <a:close/>
                </a:path>
                <a:path w="440054" h="488950">
                  <a:moveTo>
                    <a:pt x="77556" y="488777"/>
                  </a:moveTo>
                  <a:lnTo>
                    <a:pt x="39012" y="488219"/>
                  </a:lnTo>
                  <a:lnTo>
                    <a:pt x="0" y="480691"/>
                  </a:lnTo>
                  <a:lnTo>
                    <a:pt x="36576" y="467013"/>
                  </a:lnTo>
                  <a:lnTo>
                    <a:pt x="71403" y="447444"/>
                  </a:lnTo>
                  <a:lnTo>
                    <a:pt x="104220" y="422347"/>
                  </a:lnTo>
                  <a:lnTo>
                    <a:pt x="134770" y="392084"/>
                  </a:lnTo>
                  <a:lnTo>
                    <a:pt x="162793" y="357017"/>
                  </a:lnTo>
                  <a:lnTo>
                    <a:pt x="188030" y="317510"/>
                  </a:lnTo>
                  <a:lnTo>
                    <a:pt x="210222" y="273925"/>
                  </a:lnTo>
                  <a:lnTo>
                    <a:pt x="229111" y="226624"/>
                  </a:lnTo>
                  <a:lnTo>
                    <a:pt x="244438" y="175970"/>
                  </a:lnTo>
                  <a:lnTo>
                    <a:pt x="255944" y="122324"/>
                  </a:lnTo>
                  <a:lnTo>
                    <a:pt x="378269" y="122324"/>
                  </a:lnTo>
                  <a:lnTo>
                    <a:pt x="366191" y="178255"/>
                  </a:lnTo>
                  <a:lnTo>
                    <a:pt x="350092" y="230581"/>
                  </a:lnTo>
                  <a:lnTo>
                    <a:pt x="330295" y="278995"/>
                  </a:lnTo>
                  <a:lnTo>
                    <a:pt x="307124" y="323191"/>
                  </a:lnTo>
                  <a:lnTo>
                    <a:pt x="280901" y="362864"/>
                  </a:lnTo>
                  <a:lnTo>
                    <a:pt x="251949" y="397707"/>
                  </a:lnTo>
                  <a:lnTo>
                    <a:pt x="220591" y="427416"/>
                  </a:lnTo>
                  <a:lnTo>
                    <a:pt x="187149" y="451683"/>
                  </a:lnTo>
                  <a:lnTo>
                    <a:pt x="151948" y="470202"/>
                  </a:lnTo>
                  <a:lnTo>
                    <a:pt x="115309" y="482669"/>
                  </a:lnTo>
                  <a:lnTo>
                    <a:pt x="77556" y="48877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676750" y="6368699"/>
              <a:ext cx="450215" cy="489584"/>
            </a:xfrm>
            <a:custGeom>
              <a:avLst/>
              <a:gdLst/>
              <a:ahLst/>
              <a:cxnLst/>
              <a:rect l="l" t="t" r="r" b="b"/>
              <a:pathLst>
                <a:path w="450214" h="489584">
                  <a:moveTo>
                    <a:pt x="449831" y="489299"/>
                  </a:moveTo>
                  <a:lnTo>
                    <a:pt x="327506" y="489299"/>
                  </a:lnTo>
                  <a:lnTo>
                    <a:pt x="289312" y="486008"/>
                  </a:lnTo>
                  <a:lnTo>
                    <a:pt x="252412" y="476377"/>
                  </a:lnTo>
                  <a:lnTo>
                    <a:pt x="217051" y="460774"/>
                  </a:lnTo>
                  <a:lnTo>
                    <a:pt x="183477" y="439566"/>
                  </a:lnTo>
                  <a:lnTo>
                    <a:pt x="151934" y="413121"/>
                  </a:lnTo>
                  <a:lnTo>
                    <a:pt x="122667" y="381806"/>
                  </a:lnTo>
                  <a:lnTo>
                    <a:pt x="95924" y="345987"/>
                  </a:lnTo>
                  <a:lnTo>
                    <a:pt x="71949" y="306032"/>
                  </a:lnTo>
                  <a:lnTo>
                    <a:pt x="50988" y="262307"/>
                  </a:lnTo>
                  <a:lnTo>
                    <a:pt x="33288" y="215181"/>
                  </a:lnTo>
                  <a:lnTo>
                    <a:pt x="19093" y="165020"/>
                  </a:lnTo>
                  <a:lnTo>
                    <a:pt x="8649" y="112191"/>
                  </a:lnTo>
                  <a:lnTo>
                    <a:pt x="2203" y="57062"/>
                  </a:lnTo>
                  <a:lnTo>
                    <a:pt x="0" y="0"/>
                  </a:lnTo>
                  <a:lnTo>
                    <a:pt x="122324" y="0"/>
                  </a:lnTo>
                  <a:lnTo>
                    <a:pt x="124528" y="57062"/>
                  </a:lnTo>
                  <a:lnTo>
                    <a:pt x="130974" y="112191"/>
                  </a:lnTo>
                  <a:lnTo>
                    <a:pt x="141418" y="165020"/>
                  </a:lnTo>
                  <a:lnTo>
                    <a:pt x="155613" y="215181"/>
                  </a:lnTo>
                  <a:lnTo>
                    <a:pt x="173313" y="262307"/>
                  </a:lnTo>
                  <a:lnTo>
                    <a:pt x="194274" y="306032"/>
                  </a:lnTo>
                  <a:lnTo>
                    <a:pt x="218249" y="345987"/>
                  </a:lnTo>
                  <a:lnTo>
                    <a:pt x="244992" y="381806"/>
                  </a:lnTo>
                  <a:lnTo>
                    <a:pt x="274259" y="413121"/>
                  </a:lnTo>
                  <a:lnTo>
                    <a:pt x="305802" y="439566"/>
                  </a:lnTo>
                  <a:lnTo>
                    <a:pt x="339376" y="460774"/>
                  </a:lnTo>
                  <a:lnTo>
                    <a:pt x="374737" y="476377"/>
                  </a:lnTo>
                  <a:lnTo>
                    <a:pt x="411637" y="486008"/>
                  </a:lnTo>
                  <a:lnTo>
                    <a:pt x="449831" y="489299"/>
                  </a:lnTo>
                  <a:close/>
                </a:path>
              </a:pathLst>
            </a:custGeom>
            <a:solidFill>
              <a:srgbClr val="B8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676750" y="6368699"/>
              <a:ext cx="828675" cy="489584"/>
            </a:xfrm>
            <a:custGeom>
              <a:avLst/>
              <a:gdLst/>
              <a:ahLst/>
              <a:cxnLst/>
              <a:rect l="l" t="t" r="r" b="b"/>
              <a:pathLst>
                <a:path w="828675" h="489584">
                  <a:moveTo>
                    <a:pt x="388668" y="480691"/>
                  </a:moveTo>
                  <a:lnTo>
                    <a:pt x="425245" y="467013"/>
                  </a:lnTo>
                  <a:lnTo>
                    <a:pt x="460071" y="447444"/>
                  </a:lnTo>
                  <a:lnTo>
                    <a:pt x="492889" y="422347"/>
                  </a:lnTo>
                  <a:lnTo>
                    <a:pt x="523438" y="392084"/>
                  </a:lnTo>
                  <a:lnTo>
                    <a:pt x="551461" y="357017"/>
                  </a:lnTo>
                  <a:lnTo>
                    <a:pt x="576698" y="317510"/>
                  </a:lnTo>
                  <a:lnTo>
                    <a:pt x="598891" y="273925"/>
                  </a:lnTo>
                  <a:lnTo>
                    <a:pt x="617780" y="226624"/>
                  </a:lnTo>
                  <a:lnTo>
                    <a:pt x="633107" y="175970"/>
                  </a:lnTo>
                  <a:lnTo>
                    <a:pt x="644612" y="122324"/>
                  </a:lnTo>
                  <a:lnTo>
                    <a:pt x="583450" y="122324"/>
                  </a:lnTo>
                  <a:lnTo>
                    <a:pt x="716174" y="0"/>
                  </a:lnTo>
                  <a:lnTo>
                    <a:pt x="828100" y="122324"/>
                  </a:lnTo>
                  <a:lnTo>
                    <a:pt x="766937" y="122324"/>
                  </a:lnTo>
                  <a:lnTo>
                    <a:pt x="754503" y="179565"/>
                  </a:lnTo>
                  <a:lnTo>
                    <a:pt x="737786" y="233190"/>
                  </a:lnTo>
                  <a:lnTo>
                    <a:pt x="717122" y="282814"/>
                  </a:lnTo>
                  <a:lnTo>
                    <a:pt x="692845" y="328048"/>
                  </a:lnTo>
                  <a:lnTo>
                    <a:pt x="665289" y="368507"/>
                  </a:lnTo>
                  <a:lnTo>
                    <a:pt x="634790" y="403804"/>
                  </a:lnTo>
                  <a:lnTo>
                    <a:pt x="601680" y="433550"/>
                  </a:lnTo>
                  <a:lnTo>
                    <a:pt x="566295" y="457360"/>
                  </a:lnTo>
                  <a:lnTo>
                    <a:pt x="528969" y="474846"/>
                  </a:lnTo>
                  <a:lnTo>
                    <a:pt x="490036" y="485622"/>
                  </a:lnTo>
                  <a:lnTo>
                    <a:pt x="449831" y="489299"/>
                  </a:lnTo>
                  <a:lnTo>
                    <a:pt x="327506" y="489299"/>
                  </a:lnTo>
                  <a:lnTo>
                    <a:pt x="289312" y="486008"/>
                  </a:lnTo>
                  <a:lnTo>
                    <a:pt x="252412" y="476377"/>
                  </a:lnTo>
                  <a:lnTo>
                    <a:pt x="217051" y="460774"/>
                  </a:lnTo>
                  <a:lnTo>
                    <a:pt x="183477" y="439566"/>
                  </a:lnTo>
                  <a:lnTo>
                    <a:pt x="151934" y="413121"/>
                  </a:lnTo>
                  <a:lnTo>
                    <a:pt x="122667" y="381806"/>
                  </a:lnTo>
                  <a:lnTo>
                    <a:pt x="95924" y="345987"/>
                  </a:lnTo>
                  <a:lnTo>
                    <a:pt x="71949" y="306032"/>
                  </a:lnTo>
                  <a:lnTo>
                    <a:pt x="50988" y="262307"/>
                  </a:lnTo>
                  <a:lnTo>
                    <a:pt x="33288" y="215181"/>
                  </a:lnTo>
                  <a:lnTo>
                    <a:pt x="19093" y="165020"/>
                  </a:lnTo>
                  <a:lnTo>
                    <a:pt x="8649" y="112191"/>
                  </a:lnTo>
                  <a:lnTo>
                    <a:pt x="2203" y="57062"/>
                  </a:lnTo>
                  <a:lnTo>
                    <a:pt x="0" y="0"/>
                  </a:lnTo>
                  <a:lnTo>
                    <a:pt x="122324" y="0"/>
                  </a:lnTo>
                  <a:lnTo>
                    <a:pt x="124528" y="57062"/>
                  </a:lnTo>
                  <a:lnTo>
                    <a:pt x="130974" y="112191"/>
                  </a:lnTo>
                  <a:lnTo>
                    <a:pt x="141418" y="165020"/>
                  </a:lnTo>
                  <a:lnTo>
                    <a:pt x="155613" y="215181"/>
                  </a:lnTo>
                  <a:lnTo>
                    <a:pt x="173313" y="262307"/>
                  </a:lnTo>
                  <a:lnTo>
                    <a:pt x="194274" y="306032"/>
                  </a:lnTo>
                  <a:lnTo>
                    <a:pt x="218249" y="345987"/>
                  </a:lnTo>
                  <a:lnTo>
                    <a:pt x="244992" y="381806"/>
                  </a:lnTo>
                  <a:lnTo>
                    <a:pt x="274259" y="413121"/>
                  </a:lnTo>
                  <a:lnTo>
                    <a:pt x="305802" y="439566"/>
                  </a:lnTo>
                  <a:lnTo>
                    <a:pt x="339376" y="460774"/>
                  </a:lnTo>
                  <a:lnTo>
                    <a:pt x="374737" y="476377"/>
                  </a:lnTo>
                  <a:lnTo>
                    <a:pt x="411637" y="486008"/>
                  </a:lnTo>
                  <a:lnTo>
                    <a:pt x="449831" y="489299"/>
                  </a:lnTo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032250" y="4889963"/>
            <a:ext cx="1249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Most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Accurate?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489579" y="4791063"/>
            <a:ext cx="1123315" cy="339725"/>
            <a:chOff x="7489579" y="4791063"/>
            <a:chExt cx="1123315" cy="339725"/>
          </a:xfrm>
        </p:grpSpPr>
        <p:sp>
          <p:nvSpPr>
            <p:cNvPr id="49" name="object 49"/>
            <p:cNvSpPr/>
            <p:nvPr/>
          </p:nvSpPr>
          <p:spPr>
            <a:xfrm>
              <a:off x="7494341" y="4795826"/>
              <a:ext cx="1113790" cy="330200"/>
            </a:xfrm>
            <a:custGeom>
              <a:avLst/>
              <a:gdLst/>
              <a:ahLst/>
              <a:cxnLst/>
              <a:rect l="l" t="t" r="r" b="b"/>
              <a:pathLst>
                <a:path w="1113790" h="330200">
                  <a:moveTo>
                    <a:pt x="948599" y="329999"/>
                  </a:moveTo>
                  <a:lnTo>
                    <a:pt x="948599" y="247499"/>
                  </a:lnTo>
                  <a:lnTo>
                    <a:pt x="0" y="248010"/>
                  </a:lnTo>
                  <a:lnTo>
                    <a:pt x="0" y="83010"/>
                  </a:lnTo>
                  <a:lnTo>
                    <a:pt x="948599" y="82499"/>
                  </a:lnTo>
                  <a:lnTo>
                    <a:pt x="948599" y="0"/>
                  </a:lnTo>
                  <a:lnTo>
                    <a:pt x="1113599" y="164910"/>
                  </a:lnTo>
                  <a:lnTo>
                    <a:pt x="948599" y="3299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494341" y="4795826"/>
              <a:ext cx="1113790" cy="330200"/>
            </a:xfrm>
            <a:custGeom>
              <a:avLst/>
              <a:gdLst/>
              <a:ahLst/>
              <a:cxnLst/>
              <a:rect l="l" t="t" r="r" b="b"/>
              <a:pathLst>
                <a:path w="1113790" h="330200">
                  <a:moveTo>
                    <a:pt x="0" y="83010"/>
                  </a:moveTo>
                  <a:lnTo>
                    <a:pt x="948599" y="82499"/>
                  </a:lnTo>
                  <a:lnTo>
                    <a:pt x="948599" y="0"/>
                  </a:lnTo>
                  <a:lnTo>
                    <a:pt x="1113599" y="164910"/>
                  </a:lnTo>
                  <a:lnTo>
                    <a:pt x="948599" y="329999"/>
                  </a:lnTo>
                  <a:lnTo>
                    <a:pt x="948599" y="247499"/>
                  </a:lnTo>
                  <a:lnTo>
                    <a:pt x="0" y="248010"/>
                  </a:lnTo>
                  <a:lnTo>
                    <a:pt x="0" y="8301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8753199" y="4596350"/>
            <a:ext cx="1407795" cy="855980"/>
          </a:xfrm>
          <a:prstGeom prst="rect">
            <a:avLst/>
          </a:prstGeom>
          <a:solidFill>
            <a:srgbClr val="E7E6E6"/>
          </a:solidFill>
          <a:ln w="9524">
            <a:solidFill>
              <a:srgbClr val="44546A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Times New Roman"/>
              <a:cs typeface="Times New Roman"/>
            </a:endParaRPr>
          </a:p>
          <a:p>
            <a:pPr marL="17018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Conclusion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049" y="1643760"/>
            <a:ext cx="5314315" cy="156464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5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demo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screenshots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33582" y="6102892"/>
            <a:ext cx="25146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spc="-5" dirty="0">
                <a:solidFill>
                  <a:srgbClr val="1B7DDB"/>
                </a:solidFill>
                <a:latin typeface="Arial MT"/>
                <a:cs typeface="Arial MT"/>
              </a:rPr>
              <a:t>16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15919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9" y="2529745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2" y="369331"/>
                </a:moveTo>
                <a:lnTo>
                  <a:pt x="0" y="369331"/>
                </a:lnTo>
                <a:lnTo>
                  <a:pt x="0" y="0"/>
                </a:lnTo>
                <a:lnTo>
                  <a:pt x="1058302" y="0"/>
                </a:lnTo>
                <a:lnTo>
                  <a:pt x="1058302" y="369331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0994" y="2546001"/>
            <a:ext cx="876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36" y="448989"/>
            <a:ext cx="6309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>
                <a:solidFill>
                  <a:srgbClr val="0B49CB"/>
                </a:solidFill>
                <a:latin typeface="Arial MT"/>
                <a:cs typeface="Arial MT"/>
              </a:rPr>
              <a:t>Flight</a:t>
            </a:r>
            <a:r>
              <a:rPr sz="3700" spc="-30" dirty="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sz="3700" spc="-5" dirty="0">
                <a:solidFill>
                  <a:srgbClr val="0B49CB"/>
                </a:solidFill>
                <a:latin typeface="Arial MT"/>
                <a:cs typeface="Arial MT"/>
              </a:rPr>
              <a:t>Number</a:t>
            </a:r>
            <a:r>
              <a:rPr sz="3700" spc="-25" dirty="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sz="3700" dirty="0">
                <a:solidFill>
                  <a:srgbClr val="0B49CB"/>
                </a:solidFill>
                <a:latin typeface="Arial MT"/>
                <a:cs typeface="Arial MT"/>
              </a:rPr>
              <a:t>vs.</a:t>
            </a:r>
            <a:r>
              <a:rPr sz="3700" spc="-25" dirty="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sz="3700" spc="-5" dirty="0">
                <a:solidFill>
                  <a:srgbClr val="0B49CB"/>
                </a:solidFill>
                <a:latin typeface="Arial MT"/>
                <a:cs typeface="Arial MT"/>
              </a:rPr>
              <a:t>Launch</a:t>
            </a:r>
            <a:r>
              <a:rPr sz="3700" spc="-25" dirty="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sz="3700" spc="-5" dirty="0">
                <a:solidFill>
                  <a:srgbClr val="0B49CB"/>
                </a:solidFill>
                <a:latin typeface="Arial MT"/>
                <a:cs typeface="Arial MT"/>
              </a:rPr>
              <a:t>Site</a:t>
            </a:r>
            <a:endParaRPr sz="37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50273"/>
            <a:ext cx="12191999" cy="23872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1549" y="1759890"/>
            <a:ext cx="101593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With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948CB"/>
                </a:solidFill>
                <a:latin typeface="Arial MT"/>
                <a:cs typeface="Arial MT"/>
              </a:rPr>
              <a:t>blue dots being failed landings</a:t>
            </a:r>
            <a:r>
              <a:rPr sz="2000" spc="-5" dirty="0">
                <a:latin typeface="Arial MT"/>
                <a:cs typeface="Arial MT"/>
              </a:rPr>
              <a:t>, and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ED7D31"/>
                </a:solidFill>
                <a:latin typeface="Arial MT"/>
                <a:cs typeface="Arial MT"/>
              </a:rPr>
              <a:t>orange dots being </a:t>
            </a:r>
            <a:r>
              <a:rPr sz="2000" dirty="0">
                <a:solidFill>
                  <a:srgbClr val="ED7D31"/>
                </a:solidFill>
                <a:latin typeface="Arial MT"/>
                <a:cs typeface="Arial MT"/>
              </a:rPr>
              <a:t>successful</a:t>
            </a:r>
            <a:r>
              <a:rPr sz="2000" spc="-5" dirty="0">
                <a:solidFill>
                  <a:srgbClr val="ED7D31"/>
                </a:solidFill>
                <a:latin typeface="Arial MT"/>
                <a:cs typeface="Arial MT"/>
              </a:rPr>
              <a:t> landings</a:t>
            </a:r>
            <a:r>
              <a:rPr sz="2000" spc="-5" dirty="0">
                <a:latin typeface="Arial MT"/>
                <a:cs typeface="Arial MT"/>
              </a:rPr>
              <a:t>, below we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trend 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increasing </a:t>
            </a:r>
            <a:r>
              <a:rPr sz="2000" dirty="0">
                <a:latin typeface="Arial MT"/>
                <a:cs typeface="Arial MT"/>
              </a:rPr>
              <a:t>success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rate</a:t>
            </a:r>
            <a:r>
              <a:rPr sz="2000" spc="-5" dirty="0">
                <a:latin typeface="Arial MT"/>
                <a:cs typeface="Arial MT"/>
              </a:rPr>
              <a:t> with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higher flight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numbers across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launch </a:t>
            </a:r>
            <a:r>
              <a:rPr sz="2000" dirty="0">
                <a:latin typeface="Arial MT"/>
                <a:cs typeface="Arial MT"/>
              </a:rPr>
              <a:t>sites: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03" y="2088027"/>
            <a:ext cx="5210810" cy="251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In this </a:t>
            </a:r>
            <a:r>
              <a:rPr sz="1400" dirty="0">
                <a:latin typeface="Arial MT"/>
                <a:cs typeface="Arial MT"/>
              </a:rPr>
              <a:t>scatter </a:t>
            </a:r>
            <a:r>
              <a:rPr sz="1400" spc="-5" dirty="0">
                <a:latin typeface="Arial MT"/>
                <a:cs typeface="Arial MT"/>
              </a:rPr>
              <a:t>plot, which uses the </a:t>
            </a:r>
            <a:r>
              <a:rPr sz="1400" dirty="0">
                <a:latin typeface="Arial MT"/>
                <a:cs typeface="Arial MT"/>
              </a:rPr>
              <a:t>same </a:t>
            </a:r>
            <a:r>
              <a:rPr sz="1400" spc="-5" dirty="0">
                <a:solidFill>
                  <a:srgbClr val="0948CB"/>
                </a:solidFill>
                <a:latin typeface="Arial MT"/>
                <a:cs typeface="Arial MT"/>
              </a:rPr>
              <a:t>blue</a:t>
            </a:r>
            <a:r>
              <a:rPr sz="1400" spc="-5" dirty="0">
                <a:latin typeface="Arial MT"/>
                <a:cs typeface="Arial MT"/>
              </a:rPr>
              <a:t>/</a:t>
            </a:r>
            <a:r>
              <a:rPr sz="1400" spc="-5" dirty="0">
                <a:solidFill>
                  <a:srgbClr val="ED7D31"/>
                </a:solidFill>
                <a:latin typeface="Arial MT"/>
                <a:cs typeface="Arial MT"/>
              </a:rPr>
              <a:t>orange </a:t>
            </a:r>
            <a:r>
              <a:rPr sz="1400" dirty="0">
                <a:latin typeface="Arial MT"/>
                <a:cs typeface="Arial MT"/>
              </a:rPr>
              <a:t>color key </a:t>
            </a:r>
            <a:r>
              <a:rPr sz="1400" spc="-5" dirty="0">
                <a:latin typeface="Arial MT"/>
                <a:cs typeface="Arial MT"/>
              </a:rPr>
              <a:t>as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 previous one, CCAFS SLC 40 </a:t>
            </a:r>
            <a:r>
              <a:rPr sz="1400" dirty="0">
                <a:latin typeface="Arial MT"/>
                <a:cs typeface="Arial MT"/>
              </a:rPr>
              <a:t>shows </a:t>
            </a:r>
            <a:r>
              <a:rPr sz="1400" spc="-5" dirty="0">
                <a:latin typeface="Arial MT"/>
                <a:cs typeface="Arial MT"/>
              </a:rPr>
              <a:t>to be used </a:t>
            </a:r>
            <a:r>
              <a:rPr sz="1400" dirty="0">
                <a:latin typeface="Arial MT"/>
                <a:cs typeface="Arial MT"/>
              </a:rPr>
              <a:t>more </a:t>
            </a:r>
            <a:r>
              <a:rPr sz="1400" spc="-5" dirty="0">
                <a:latin typeface="Arial MT"/>
                <a:cs typeface="Arial MT"/>
              </a:rPr>
              <a:t>than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any other launch </a:t>
            </a:r>
            <a:r>
              <a:rPr sz="1400" dirty="0">
                <a:latin typeface="Arial MT"/>
                <a:cs typeface="Arial MT"/>
              </a:rPr>
              <a:t>site, regardless </a:t>
            </a:r>
            <a:r>
              <a:rPr sz="1400" spc="-5" dirty="0">
                <a:latin typeface="Arial MT"/>
                <a:cs typeface="Arial MT"/>
              </a:rPr>
              <a:t>of payload </a:t>
            </a:r>
            <a:r>
              <a:rPr sz="1400" dirty="0">
                <a:latin typeface="Arial MT"/>
                <a:cs typeface="Arial MT"/>
              </a:rPr>
              <a:t>mass – </a:t>
            </a:r>
            <a:r>
              <a:rPr sz="1400" spc="-15" dirty="0">
                <a:latin typeface="Arial MT"/>
                <a:cs typeface="Arial MT"/>
              </a:rPr>
              <a:t>however, </a:t>
            </a:r>
            <a:r>
              <a:rPr sz="1400" spc="-5" dirty="0">
                <a:latin typeface="Arial MT"/>
                <a:cs typeface="Arial MT"/>
              </a:rPr>
              <a:t>with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</a:t>
            </a:r>
            <a:r>
              <a:rPr sz="1400" spc="-5" dirty="0">
                <a:latin typeface="Arial MT"/>
                <a:cs typeface="Arial MT"/>
              </a:rPr>
              <a:t>payload gap between 8000 Kg and 14000 Kg with no launches </a:t>
            </a:r>
            <a:r>
              <a:rPr sz="1400" dirty="0">
                <a:latin typeface="Arial MT"/>
                <a:cs typeface="Arial MT"/>
              </a:rPr>
              <a:t> recorded;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Arial MT"/>
              <a:cs typeface="Arial MT"/>
            </a:endParaRPr>
          </a:p>
          <a:p>
            <a:pPr marL="12700" marR="8191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Coming in </a:t>
            </a:r>
            <a:r>
              <a:rPr sz="1400" dirty="0">
                <a:latin typeface="Arial MT"/>
                <a:cs typeface="Arial MT"/>
              </a:rPr>
              <a:t>second </a:t>
            </a:r>
            <a:r>
              <a:rPr sz="1400" spc="-5" dirty="0">
                <a:latin typeface="Arial MT"/>
                <a:cs typeface="Arial MT"/>
              </a:rPr>
              <a:t>as far as usage is </a:t>
            </a:r>
            <a:r>
              <a:rPr sz="1400" dirty="0">
                <a:latin typeface="Arial MT"/>
                <a:cs typeface="Arial MT"/>
              </a:rPr>
              <a:t>concerned, </a:t>
            </a:r>
            <a:r>
              <a:rPr sz="1400" spc="-5" dirty="0">
                <a:latin typeface="Arial MT"/>
                <a:cs typeface="Arial MT"/>
              </a:rPr>
              <a:t>the KSL LC 39A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also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displays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 better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payload </a:t>
            </a:r>
            <a:r>
              <a:rPr sz="1400" dirty="0">
                <a:latin typeface="Arial MT"/>
                <a:cs typeface="Arial MT"/>
              </a:rPr>
              <a:t>spread;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Arial MT"/>
              <a:cs typeface="Arial MT"/>
            </a:endParaRPr>
          </a:p>
          <a:p>
            <a:pPr marL="12700" marR="104139">
              <a:lnSpc>
                <a:spcPct val="100000"/>
              </a:lnSpc>
            </a:pPr>
            <a:r>
              <a:rPr sz="1400" spc="-20" dirty="0">
                <a:latin typeface="Arial MT"/>
                <a:cs typeface="Arial MT"/>
              </a:rPr>
              <a:t>Lastly,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VAFB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SLC 4E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is at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last place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for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usage, with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even greater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payload gaps between 5000 Kg and 10000 Kg, and over </a:t>
            </a:r>
            <a:r>
              <a:rPr sz="1400" spc="-25" dirty="0">
                <a:latin typeface="Arial MT"/>
                <a:cs typeface="Arial MT"/>
              </a:rPr>
              <a:t>11000 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Kg,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approximately.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50571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Payload</a:t>
            </a:r>
            <a:r>
              <a:rPr spc="-45" dirty="0"/>
              <a:t> </a:t>
            </a:r>
            <a:r>
              <a:rPr dirty="0"/>
              <a:t>vs.</a:t>
            </a:r>
            <a:r>
              <a:rPr spc="-30" dirty="0"/>
              <a:t> </a:t>
            </a:r>
            <a:r>
              <a:rPr spc="-5" dirty="0"/>
              <a:t>Launch</a:t>
            </a:r>
            <a:r>
              <a:rPr spc="-35" dirty="0"/>
              <a:t> </a:t>
            </a:r>
            <a:r>
              <a:rPr spc="-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8975" y="2069754"/>
            <a:ext cx="4746612" cy="316914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6564" y="608364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B7DDB"/>
                </a:solidFill>
                <a:latin typeface="Arial MT"/>
                <a:cs typeface="Arial MT"/>
              </a:rPr>
              <a:t>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3622" y="1949663"/>
            <a:ext cx="2689860" cy="310388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5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Executive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Introduction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Methodology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Conclusion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Appendix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151193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25" y="1675389"/>
            <a:ext cx="3736340" cy="169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397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The bar graph to the </a:t>
            </a:r>
            <a:r>
              <a:rPr sz="1400" dirty="0">
                <a:latin typeface="Arial MT"/>
                <a:cs typeface="Arial MT"/>
              </a:rPr>
              <a:t>right shows </a:t>
            </a:r>
            <a:r>
              <a:rPr sz="1400" spc="-5" dirty="0">
                <a:latin typeface="Arial MT"/>
                <a:cs typeface="Arial MT"/>
              </a:rPr>
              <a:t>the </a:t>
            </a:r>
            <a:r>
              <a:rPr sz="1400" dirty="0">
                <a:latin typeface="Arial MT"/>
                <a:cs typeface="Arial MT"/>
              </a:rPr>
              <a:t>success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rate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Orbit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type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(although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some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soccer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fans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would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argue</a:t>
            </a:r>
            <a:r>
              <a:rPr sz="1400" spc="-10" dirty="0">
                <a:latin typeface="Arial MT"/>
                <a:cs typeface="Arial MT"/>
              </a:rPr>
              <a:t> it’s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Argentina’s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World </a:t>
            </a:r>
            <a:r>
              <a:rPr sz="1400" spc="-5" dirty="0">
                <a:latin typeface="Arial MT"/>
                <a:cs typeface="Arial MT"/>
              </a:rPr>
              <a:t>Cup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result);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Standing out with the best </a:t>
            </a:r>
            <a:r>
              <a:rPr sz="1400" dirty="0">
                <a:latin typeface="Arial MT"/>
                <a:cs typeface="Arial MT"/>
              </a:rPr>
              <a:t>success rates, </a:t>
            </a:r>
            <a:r>
              <a:rPr sz="1400" spc="-5" dirty="0">
                <a:latin typeface="Arial MT"/>
                <a:cs typeface="Arial MT"/>
              </a:rPr>
              <a:t>from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left to </a:t>
            </a:r>
            <a:r>
              <a:rPr sz="1400" dirty="0">
                <a:latin typeface="Arial MT"/>
                <a:cs typeface="Arial MT"/>
              </a:rPr>
              <a:t>right, </a:t>
            </a:r>
            <a:r>
              <a:rPr sz="1400" spc="-5" dirty="0">
                <a:latin typeface="Arial MT"/>
                <a:cs typeface="Arial MT"/>
              </a:rPr>
              <a:t>we have ES-L1, GEO, HEO and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SSO </a:t>
            </a:r>
            <a:r>
              <a:rPr sz="1400" dirty="0">
                <a:latin typeface="Arial MT"/>
                <a:cs typeface="Arial MT"/>
              </a:rPr>
              <a:t>(see </a:t>
            </a:r>
            <a:r>
              <a:rPr sz="1400" spc="-5" dirty="0">
                <a:latin typeface="Arial MT"/>
                <a:cs typeface="Arial MT"/>
              </a:rPr>
              <a:t>graph below for </a:t>
            </a:r>
            <a:r>
              <a:rPr sz="1400" dirty="0">
                <a:latin typeface="Arial MT"/>
                <a:cs typeface="Arial MT"/>
              </a:rPr>
              <a:t>a </a:t>
            </a:r>
            <a:r>
              <a:rPr sz="1400" spc="-5" dirty="0">
                <a:latin typeface="Arial MT"/>
                <a:cs typeface="Arial MT"/>
              </a:rPr>
              <a:t>few orbit distances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for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reference)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59321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Success</a:t>
            </a:r>
            <a:r>
              <a:rPr spc="-35" dirty="0"/>
              <a:t> </a:t>
            </a:r>
            <a:r>
              <a:rPr spc="-5" dirty="0"/>
              <a:t>Rate</a:t>
            </a:r>
            <a:r>
              <a:rPr spc="-20" dirty="0"/>
              <a:t> </a:t>
            </a:r>
            <a:r>
              <a:rPr dirty="0"/>
              <a:t>vs.</a:t>
            </a:r>
            <a:r>
              <a:rPr spc="-20" dirty="0"/>
              <a:t> </a:t>
            </a:r>
            <a:r>
              <a:rPr spc="-10" dirty="0"/>
              <a:t>Orbit</a:t>
            </a:r>
            <a:r>
              <a:rPr spc="-95" dirty="0"/>
              <a:t> </a:t>
            </a:r>
            <a:r>
              <a:rPr spc="-5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2349" y="1540773"/>
            <a:ext cx="5210175" cy="4352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4837" y="3825943"/>
            <a:ext cx="3702424" cy="290958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25" y="1822090"/>
            <a:ext cx="3692525" cy="373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16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I</a:t>
            </a:r>
            <a:r>
              <a:rPr sz="2000" spc="-5" dirty="0">
                <a:latin typeface="Arial MT"/>
                <a:cs typeface="Arial MT"/>
              </a:rPr>
              <a:t>n this graph, using the </a:t>
            </a:r>
            <a:r>
              <a:rPr sz="2000" dirty="0">
                <a:latin typeface="Arial MT"/>
                <a:cs typeface="Arial MT"/>
              </a:rPr>
              <a:t>same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color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key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before,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 </a:t>
            </a:r>
            <a:r>
              <a:rPr sz="2000" dirty="0">
                <a:latin typeface="Arial MT"/>
                <a:cs typeface="Arial MT"/>
              </a:rPr>
              <a:t>same </a:t>
            </a:r>
            <a:r>
              <a:rPr sz="2000" spc="-5" dirty="0">
                <a:latin typeface="Arial MT"/>
                <a:cs typeface="Arial MT"/>
              </a:rPr>
              <a:t>increase in </a:t>
            </a:r>
            <a:r>
              <a:rPr sz="2000" dirty="0">
                <a:latin typeface="Arial MT"/>
                <a:cs typeface="Arial MT"/>
              </a:rPr>
              <a:t>success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rate </a:t>
            </a:r>
            <a:r>
              <a:rPr sz="2000" spc="-5" dirty="0">
                <a:latin typeface="Arial MT"/>
                <a:cs typeface="Arial MT"/>
              </a:rPr>
              <a:t>as the flight number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increases;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400"/>
              </a:spcBef>
            </a:pPr>
            <a:r>
              <a:rPr sz="2000" spc="-20" dirty="0">
                <a:latin typeface="Arial MT"/>
                <a:cs typeface="Arial MT"/>
              </a:rPr>
              <a:t>However, </a:t>
            </a:r>
            <a:r>
              <a:rPr sz="2000" spc="-5" dirty="0">
                <a:latin typeface="Arial MT"/>
                <a:cs typeface="Arial MT"/>
              </a:rPr>
              <a:t>there </a:t>
            </a:r>
            <a:r>
              <a:rPr sz="2000" dirty="0">
                <a:latin typeface="Arial MT"/>
                <a:cs typeface="Arial MT"/>
              </a:rPr>
              <a:t>seems </a:t>
            </a:r>
            <a:r>
              <a:rPr sz="2000" spc="-5" dirty="0">
                <a:latin typeface="Arial MT"/>
                <a:cs typeface="Arial MT"/>
              </a:rPr>
              <a:t>to not be </a:t>
            </a:r>
            <a:r>
              <a:rPr sz="2000" dirty="0">
                <a:latin typeface="Arial MT"/>
                <a:cs typeface="Arial MT"/>
              </a:rPr>
              <a:t> a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correlation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between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orbit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types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success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rate</a:t>
            </a:r>
            <a:endParaRPr sz="2000">
              <a:latin typeface="Arial MT"/>
              <a:cs typeface="Arial MT"/>
            </a:endParaRPr>
          </a:p>
          <a:p>
            <a:pPr marL="12700" marR="187960" algn="just">
              <a:lnSpc>
                <a:spcPct val="100000"/>
              </a:lnSpc>
              <a:spcBef>
                <a:spcPts val="1400"/>
              </a:spcBef>
            </a:pPr>
            <a:r>
              <a:rPr sz="2000" spc="-15" dirty="0">
                <a:latin typeface="Arial MT"/>
                <a:cs typeface="Arial MT"/>
              </a:rPr>
              <a:t>Moreover, GTO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a commonly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used orbit, </a:t>
            </a:r>
            <a:r>
              <a:rPr sz="2000" dirty="0">
                <a:latin typeface="Arial MT"/>
                <a:cs typeface="Arial MT"/>
              </a:rPr>
              <a:t>since </a:t>
            </a:r>
            <a:r>
              <a:rPr sz="2000" spc="-5" dirty="0">
                <a:latin typeface="Arial MT"/>
                <a:cs typeface="Arial MT"/>
              </a:rPr>
              <a:t>the payload is </a:t>
            </a:r>
            <a:r>
              <a:rPr sz="2000" spc="-5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aligned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with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equator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59855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Flight</a:t>
            </a:r>
            <a:r>
              <a:rPr spc="-30" dirty="0"/>
              <a:t> </a:t>
            </a:r>
            <a:r>
              <a:rPr spc="-5" dirty="0"/>
              <a:t>Number</a:t>
            </a:r>
            <a:r>
              <a:rPr spc="-20" dirty="0"/>
              <a:t> </a:t>
            </a:r>
            <a:r>
              <a:rPr dirty="0"/>
              <a:t>vs.</a:t>
            </a:r>
            <a:r>
              <a:rPr spc="-20" dirty="0"/>
              <a:t> </a:t>
            </a:r>
            <a:r>
              <a:rPr spc="-10" dirty="0"/>
              <a:t>Orbit</a:t>
            </a:r>
            <a:r>
              <a:rPr spc="-95" dirty="0"/>
              <a:t> </a:t>
            </a:r>
            <a:r>
              <a:rPr spc="-5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3273" y="1529598"/>
            <a:ext cx="5695950" cy="42481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25" y="1743740"/>
            <a:ext cx="3749675" cy="3926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Arial MT"/>
                <a:cs typeface="Arial MT"/>
              </a:rPr>
              <a:t>Again, with the </a:t>
            </a:r>
            <a:r>
              <a:rPr sz="1700" dirty="0">
                <a:latin typeface="Arial MT"/>
                <a:cs typeface="Arial MT"/>
              </a:rPr>
              <a:t>same color </a:t>
            </a:r>
            <a:r>
              <a:rPr sz="1700" spc="-35" dirty="0">
                <a:latin typeface="Arial MT"/>
                <a:cs typeface="Arial MT"/>
              </a:rPr>
              <a:t>key, </a:t>
            </a:r>
            <a:r>
              <a:rPr sz="1700" spc="-5" dirty="0">
                <a:latin typeface="Arial MT"/>
                <a:cs typeface="Arial MT"/>
              </a:rPr>
              <a:t>it is </a:t>
            </a:r>
            <a:r>
              <a:rPr sz="170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noticeable that </a:t>
            </a:r>
            <a:r>
              <a:rPr sz="1700" spc="-15" dirty="0">
                <a:latin typeface="Arial MT"/>
                <a:cs typeface="Arial MT"/>
              </a:rPr>
              <a:t>GTO </a:t>
            </a:r>
            <a:r>
              <a:rPr sz="1700" spc="-5" dirty="0">
                <a:latin typeface="Arial MT"/>
                <a:cs typeface="Arial MT"/>
              </a:rPr>
              <a:t>has </a:t>
            </a:r>
            <a:r>
              <a:rPr sz="1700" dirty="0">
                <a:latin typeface="Arial MT"/>
                <a:cs typeface="Arial MT"/>
              </a:rPr>
              <a:t>a </a:t>
            </a:r>
            <a:r>
              <a:rPr sz="1700" spc="-5" dirty="0">
                <a:latin typeface="Arial MT"/>
                <a:cs typeface="Arial MT"/>
              </a:rPr>
              <a:t>well-defined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payload </a:t>
            </a:r>
            <a:r>
              <a:rPr sz="1700" dirty="0">
                <a:latin typeface="Arial MT"/>
                <a:cs typeface="Arial MT"/>
              </a:rPr>
              <a:t>range </a:t>
            </a:r>
            <a:r>
              <a:rPr sz="1700" spc="-5" dirty="0">
                <a:latin typeface="Arial MT"/>
                <a:cs typeface="Arial MT"/>
              </a:rPr>
              <a:t>between just below </a:t>
            </a:r>
            <a:r>
              <a:rPr sz="170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4000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Kg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and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just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below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8000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Kg;</a:t>
            </a:r>
            <a:endParaRPr sz="1700">
              <a:latin typeface="Arial MT"/>
              <a:cs typeface="Arial MT"/>
            </a:endParaRPr>
          </a:p>
          <a:p>
            <a:pPr marL="12700" marR="396240">
              <a:lnSpc>
                <a:spcPct val="100000"/>
              </a:lnSpc>
              <a:spcBef>
                <a:spcPts val="1400"/>
              </a:spcBef>
            </a:pPr>
            <a:r>
              <a:rPr sz="1700" spc="-5" dirty="0">
                <a:latin typeface="Arial MT"/>
                <a:cs typeface="Arial MT"/>
              </a:rPr>
              <a:t>SSO has </a:t>
            </a:r>
            <a:r>
              <a:rPr sz="1700" dirty="0">
                <a:latin typeface="Arial MT"/>
                <a:cs typeface="Arial MT"/>
              </a:rPr>
              <a:t>a </a:t>
            </a:r>
            <a:r>
              <a:rPr sz="1700" spc="-30" dirty="0">
                <a:latin typeface="Arial MT"/>
                <a:cs typeface="Arial MT"/>
              </a:rPr>
              <a:t>few, </a:t>
            </a:r>
            <a:r>
              <a:rPr sz="1700" spc="-5" dirty="0">
                <a:latin typeface="Arial MT"/>
                <a:cs typeface="Arial MT"/>
              </a:rPr>
              <a:t>but all </a:t>
            </a:r>
            <a:r>
              <a:rPr sz="1700" dirty="0">
                <a:latin typeface="Arial MT"/>
                <a:cs typeface="Arial MT"/>
              </a:rPr>
              <a:t>success 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landings with payloads of less than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6000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Kg;</a:t>
            </a:r>
            <a:endParaRPr sz="1700">
              <a:latin typeface="Arial MT"/>
              <a:cs typeface="Arial MT"/>
            </a:endParaRPr>
          </a:p>
          <a:p>
            <a:pPr marL="12700" marR="10795">
              <a:lnSpc>
                <a:spcPct val="100000"/>
              </a:lnSpc>
              <a:spcBef>
                <a:spcPts val="1400"/>
              </a:spcBef>
            </a:pPr>
            <a:r>
              <a:rPr sz="1700" spc="-5" dirty="0">
                <a:latin typeface="Arial MT"/>
                <a:cs typeface="Arial MT"/>
              </a:rPr>
              <a:t>ISS also displays </a:t>
            </a:r>
            <a:r>
              <a:rPr sz="1700" dirty="0">
                <a:latin typeface="Arial MT"/>
                <a:cs typeface="Arial MT"/>
              </a:rPr>
              <a:t>a </a:t>
            </a:r>
            <a:r>
              <a:rPr sz="1700" spc="-5" dirty="0">
                <a:latin typeface="Arial MT"/>
                <a:cs typeface="Arial MT"/>
              </a:rPr>
              <a:t>good </a:t>
            </a:r>
            <a:r>
              <a:rPr sz="1700" dirty="0">
                <a:latin typeface="Arial MT"/>
                <a:cs typeface="Arial MT"/>
              </a:rPr>
              <a:t>cluster 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between 2000 and 4000 Kg with </a:t>
            </a:r>
            <a:r>
              <a:rPr sz="1700" dirty="0">
                <a:latin typeface="Arial MT"/>
                <a:cs typeface="Arial MT"/>
              </a:rPr>
              <a:t>mixed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outcomes;</a:t>
            </a:r>
            <a:endParaRPr sz="1700">
              <a:latin typeface="Arial MT"/>
              <a:cs typeface="Arial MT"/>
            </a:endParaRPr>
          </a:p>
          <a:p>
            <a:pPr marL="12700" marR="60325">
              <a:lnSpc>
                <a:spcPct val="100000"/>
              </a:lnSpc>
              <a:spcBef>
                <a:spcPts val="1400"/>
              </a:spcBef>
            </a:pPr>
            <a:r>
              <a:rPr sz="1700" spc="-5" dirty="0">
                <a:latin typeface="Arial MT"/>
                <a:cs typeface="Arial MT"/>
              </a:rPr>
              <a:t>As </a:t>
            </a:r>
            <a:r>
              <a:rPr sz="1700" dirty="0">
                <a:latin typeface="Arial MT"/>
                <a:cs typeface="Arial MT"/>
              </a:rPr>
              <a:t>a </a:t>
            </a:r>
            <a:r>
              <a:rPr sz="1700" spc="-5" dirty="0">
                <a:latin typeface="Arial MT"/>
                <a:cs typeface="Arial MT"/>
              </a:rPr>
              <a:t>whole, we </a:t>
            </a:r>
            <a:r>
              <a:rPr sz="1700" dirty="0">
                <a:latin typeface="Arial MT"/>
                <a:cs typeface="Arial MT"/>
              </a:rPr>
              <a:t>can </a:t>
            </a:r>
            <a:r>
              <a:rPr sz="1700" spc="-5" dirty="0">
                <a:latin typeface="Arial MT"/>
                <a:cs typeface="Arial MT"/>
              </a:rPr>
              <a:t>infer from this </a:t>
            </a:r>
            <a:r>
              <a:rPr sz="170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graph that heavier payloads are </a:t>
            </a:r>
            <a:r>
              <a:rPr sz="1700" spc="-20" dirty="0">
                <a:latin typeface="Arial MT"/>
                <a:cs typeface="Arial MT"/>
              </a:rPr>
              <a:t>fewer,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but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with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higher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success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rate.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73265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Payload</a:t>
            </a:r>
            <a:r>
              <a:rPr spc="-40" dirty="0"/>
              <a:t> </a:t>
            </a:r>
            <a:r>
              <a:rPr dirty="0"/>
              <a:t>vs.</a:t>
            </a:r>
            <a:r>
              <a:rPr spc="-30" dirty="0"/>
              <a:t> </a:t>
            </a:r>
            <a:r>
              <a:rPr spc="-10" dirty="0"/>
              <a:t>Orbit</a:t>
            </a:r>
            <a:r>
              <a:rPr spc="-100" dirty="0"/>
              <a:t> </a:t>
            </a:r>
            <a:r>
              <a:rPr spc="-5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3449" y="1539573"/>
            <a:ext cx="5800725" cy="42481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25" y="1780774"/>
            <a:ext cx="3780790" cy="322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89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 MT"/>
                <a:cs typeface="Arial MT"/>
              </a:rPr>
              <a:t>In the line graph to the </a:t>
            </a:r>
            <a:r>
              <a:rPr sz="2200" dirty="0">
                <a:latin typeface="Arial MT"/>
                <a:cs typeface="Arial MT"/>
              </a:rPr>
              <a:t>right, 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15" dirty="0">
                <a:latin typeface="Arial MT"/>
                <a:cs typeface="Arial MT"/>
              </a:rPr>
              <a:t>it’s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clear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that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success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rate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trading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positive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45" dirty="0">
                <a:latin typeface="Arial MT"/>
                <a:cs typeface="Arial MT"/>
              </a:rPr>
              <a:t>way.</a:t>
            </a:r>
            <a:endParaRPr sz="22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400"/>
              </a:spcBef>
            </a:pPr>
            <a:r>
              <a:rPr sz="2200" spc="-5" dirty="0">
                <a:latin typeface="Arial MT"/>
                <a:cs typeface="Arial MT"/>
              </a:rPr>
              <a:t>Considering</a:t>
            </a:r>
            <a:r>
              <a:rPr sz="2200" spc="4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spc="4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payload </a:t>
            </a:r>
            <a:r>
              <a:rPr sz="2200" dirty="0">
                <a:latin typeface="Arial MT"/>
                <a:cs typeface="Arial MT"/>
              </a:rPr>
              <a:t> mass, </a:t>
            </a:r>
            <a:r>
              <a:rPr sz="2200" spc="-5" dirty="0">
                <a:latin typeface="Arial MT"/>
                <a:cs typeface="Arial MT"/>
              </a:rPr>
              <a:t>launch </a:t>
            </a:r>
            <a:r>
              <a:rPr sz="2200" dirty="0">
                <a:latin typeface="Arial MT"/>
                <a:cs typeface="Arial MT"/>
              </a:rPr>
              <a:t>site, </a:t>
            </a:r>
            <a:r>
              <a:rPr sz="2200" spc="-20" dirty="0">
                <a:latin typeface="Arial MT"/>
                <a:cs typeface="Arial MT"/>
              </a:rPr>
              <a:t>weather, 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other factors, and the fact that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they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are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reusable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rockets,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one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can say </a:t>
            </a:r>
            <a:r>
              <a:rPr sz="2200" spc="-5" dirty="0">
                <a:latin typeface="Arial MT"/>
                <a:cs typeface="Arial MT"/>
              </a:rPr>
              <a:t>it is </a:t>
            </a:r>
            <a:r>
              <a:rPr sz="2200" dirty="0">
                <a:latin typeface="Arial MT"/>
                <a:cs typeface="Arial MT"/>
              </a:rPr>
              <a:t>a successful 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technology.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62071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Launch</a:t>
            </a:r>
            <a:r>
              <a:rPr spc="-25" dirty="0"/>
              <a:t> </a:t>
            </a:r>
            <a:r>
              <a:rPr spc="-10" dirty="0"/>
              <a:t>Success</a:t>
            </a:r>
            <a:r>
              <a:rPr spc="-95" dirty="0"/>
              <a:t> </a:t>
            </a:r>
            <a:r>
              <a:rPr spc="-65" dirty="0"/>
              <a:t>Yearly</a:t>
            </a:r>
            <a:r>
              <a:rPr spc="-90" dirty="0"/>
              <a:t> </a:t>
            </a:r>
            <a:r>
              <a:rPr spc="-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2399" y="1669349"/>
            <a:ext cx="5210175" cy="4114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0" y="1839848"/>
            <a:ext cx="3642995" cy="2707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00025" algn="l"/>
              </a:tabLst>
            </a:pPr>
            <a:r>
              <a:rPr sz="2200" i="1" spc="-45" dirty="0">
                <a:solidFill>
                  <a:srgbClr val="292929"/>
                </a:solidFill>
                <a:latin typeface="Arial"/>
                <a:cs typeface="Arial"/>
              </a:rPr>
              <a:t>Task: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Find the names of the </a:t>
            </a:r>
            <a:r>
              <a:rPr sz="2200" i="1" spc="-6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unique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buChar char="•"/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150">
              <a:latin typeface="Arial"/>
              <a:cs typeface="Arial"/>
            </a:endParaRPr>
          </a:p>
          <a:p>
            <a:pPr marL="199390" marR="290830" indent="-187325">
              <a:lnSpc>
                <a:spcPct val="100000"/>
              </a:lnSpc>
              <a:buChar char="•"/>
              <a:tabLst>
                <a:tab pos="200025" algn="l"/>
              </a:tabLst>
            </a:pP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DISTINCT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command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was used to ensure only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unique </a:t>
            </a:r>
            <a:r>
              <a:rPr sz="2200" dirty="0">
                <a:latin typeface="Arial MT"/>
                <a:cs typeface="Arial MT"/>
              </a:rPr>
              <a:t>values </a:t>
            </a:r>
            <a:r>
              <a:rPr sz="2200" spc="-5" dirty="0">
                <a:latin typeface="Arial MT"/>
                <a:cs typeface="Arial MT"/>
              </a:rPr>
              <a:t>would be </a:t>
            </a:r>
            <a:r>
              <a:rPr sz="2200" dirty="0">
                <a:latin typeface="Arial MT"/>
                <a:cs typeface="Arial MT"/>
              </a:rPr>
              <a:t> called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770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All</a:t>
            </a:r>
            <a:r>
              <a:rPr spc="-40" dirty="0"/>
              <a:t> </a:t>
            </a:r>
            <a:r>
              <a:rPr spc="-5" dirty="0"/>
              <a:t>Launch</a:t>
            </a:r>
            <a:r>
              <a:rPr spc="-30" dirty="0"/>
              <a:t> </a:t>
            </a:r>
            <a:r>
              <a:rPr spc="-10" dirty="0"/>
              <a:t>Site</a:t>
            </a:r>
            <a:r>
              <a:rPr spc="-40" dirty="0"/>
              <a:t> </a:t>
            </a:r>
            <a:r>
              <a:rPr spc="-5" dirty="0"/>
              <a:t>Names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8706" y="2128523"/>
            <a:ext cx="2609849" cy="24002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13" y="1668754"/>
            <a:ext cx="9761220" cy="128651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235"/>
              </a:spcBef>
              <a:buChar char="•"/>
              <a:tabLst>
                <a:tab pos="200025" algn="l"/>
              </a:tabLst>
            </a:pPr>
            <a:r>
              <a:rPr sz="2200" i="1" spc="-45" dirty="0">
                <a:solidFill>
                  <a:srgbClr val="292929"/>
                </a:solidFill>
                <a:latin typeface="Arial"/>
                <a:cs typeface="Arial"/>
              </a:rPr>
              <a:t>Task: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Find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5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records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begin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`CCA`</a:t>
            </a:r>
            <a:endParaRPr sz="2200">
              <a:latin typeface="Arial"/>
              <a:cs typeface="Arial"/>
            </a:endParaRPr>
          </a:p>
          <a:p>
            <a:pPr marL="199390" marR="5080" indent="-187325">
              <a:lnSpc>
                <a:spcPts val="2380"/>
              </a:lnSpc>
              <a:spcBef>
                <a:spcPts val="143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Since there are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several rows,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command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LIMIT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5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was utilized to only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show </a:t>
            </a:r>
            <a:r>
              <a:rPr sz="2200" spc="-6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5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71270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Launch</a:t>
            </a:r>
            <a:r>
              <a:rPr spc="-20" dirty="0"/>
              <a:t> </a:t>
            </a:r>
            <a:r>
              <a:rPr spc="-10" dirty="0"/>
              <a:t>Site</a:t>
            </a:r>
            <a:r>
              <a:rPr spc="-25" dirty="0"/>
              <a:t> </a:t>
            </a:r>
            <a:r>
              <a:rPr spc="-5" dirty="0"/>
              <a:t>Names</a:t>
            </a:r>
            <a:r>
              <a:rPr spc="-20" dirty="0"/>
              <a:t> </a:t>
            </a:r>
            <a:r>
              <a:rPr spc="-10" dirty="0"/>
              <a:t>Begin</a:t>
            </a:r>
            <a:r>
              <a:rPr spc="-30" dirty="0"/>
              <a:t> </a:t>
            </a:r>
            <a:r>
              <a:rPr spc="-5" dirty="0"/>
              <a:t>with</a:t>
            </a:r>
            <a:r>
              <a:rPr spc="-15" dirty="0"/>
              <a:t> </a:t>
            </a:r>
            <a:r>
              <a:rPr spc="-5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9056" y="3346124"/>
            <a:ext cx="7514792" cy="30810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612124"/>
            <a:ext cx="8158480" cy="105156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500"/>
              </a:spcBef>
              <a:buChar char="•"/>
              <a:tabLst>
                <a:tab pos="200025" algn="l"/>
              </a:tabLst>
            </a:pPr>
            <a:r>
              <a:rPr sz="2200" i="1" spc="-45" dirty="0">
                <a:solidFill>
                  <a:srgbClr val="292929"/>
                </a:solidFill>
                <a:latin typeface="Arial"/>
                <a:cs typeface="Arial"/>
              </a:rPr>
              <a:t>Task: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Calculate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220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carried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boosters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NASA</a:t>
            </a:r>
            <a:endParaRPr sz="2200">
              <a:latin typeface="Arial"/>
              <a:cs typeface="Arial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Utilized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command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SUM()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call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09257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-40" dirty="0"/>
              <a:t> </a:t>
            </a:r>
            <a:r>
              <a:rPr spc="-10" dirty="0"/>
              <a:t>Payload</a:t>
            </a:r>
            <a:r>
              <a:rPr spc="-50" dirty="0"/>
              <a:t> </a:t>
            </a:r>
            <a:r>
              <a:rPr dirty="0"/>
              <a:t>Mass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8025" y="3428987"/>
            <a:ext cx="6829424" cy="18383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" y="1839848"/>
            <a:ext cx="9155430" cy="1209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i="1" spc="-45" dirty="0">
                <a:solidFill>
                  <a:srgbClr val="292929"/>
                </a:solidFill>
                <a:latin typeface="Arial"/>
                <a:cs typeface="Arial"/>
              </a:rPr>
              <a:t>Task: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Calculate the average payload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mass carried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by booster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version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F9 </a:t>
            </a:r>
            <a:r>
              <a:rPr sz="2200" i="1" spc="-6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v1.1</a:t>
            </a:r>
            <a:endParaRPr sz="2200">
              <a:latin typeface="Arial"/>
              <a:cs typeface="Arial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Utilized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AVG()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command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call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average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16280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Average </a:t>
            </a:r>
            <a:r>
              <a:rPr spc="-10" dirty="0"/>
              <a:t>Payload</a:t>
            </a:r>
            <a:r>
              <a:rPr spc="-25" dirty="0"/>
              <a:t> </a:t>
            </a:r>
            <a:r>
              <a:rPr spc="-5" dirty="0"/>
              <a:t>Mass</a:t>
            </a:r>
            <a:r>
              <a:rPr spc="-15" dirty="0"/>
              <a:t> </a:t>
            </a:r>
            <a:r>
              <a:rPr spc="-5" dirty="0"/>
              <a:t>by</a:t>
            </a:r>
            <a:r>
              <a:rPr spc="-15" dirty="0"/>
              <a:t> </a:t>
            </a:r>
            <a:r>
              <a:rPr spc="-5" dirty="0"/>
              <a:t>F9</a:t>
            </a:r>
            <a:r>
              <a:rPr spc="-20" dirty="0"/>
              <a:t> </a:t>
            </a:r>
            <a:r>
              <a:rPr dirty="0"/>
              <a:t>v1.1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4762" y="3129750"/>
            <a:ext cx="6372224" cy="17430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" y="1662048"/>
            <a:ext cx="9399270" cy="172212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500"/>
              </a:spcBef>
              <a:buChar char="•"/>
              <a:tabLst>
                <a:tab pos="200025" algn="l"/>
              </a:tabLst>
            </a:pPr>
            <a:r>
              <a:rPr sz="2200" i="1" spc="-45" dirty="0">
                <a:solidFill>
                  <a:srgbClr val="292929"/>
                </a:solidFill>
                <a:latin typeface="Arial"/>
                <a:cs typeface="Arial"/>
              </a:rPr>
              <a:t>Task: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Find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dates of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first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 landing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on ground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pad</a:t>
            </a:r>
            <a:endParaRPr sz="2200">
              <a:latin typeface="Arial"/>
              <a:cs typeface="Arial"/>
            </a:endParaRPr>
          </a:p>
          <a:p>
            <a:pPr marL="199390" marR="3683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Utilized 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MIN() command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call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first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 and filtered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using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“ground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pad” to avoid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calling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very successful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(which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was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not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 ground pad)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945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First</a:t>
            </a:r>
            <a:r>
              <a:rPr spc="-30" dirty="0"/>
              <a:t> </a:t>
            </a:r>
            <a:r>
              <a:rPr spc="-10" dirty="0"/>
              <a:t>Successful</a:t>
            </a:r>
            <a:r>
              <a:rPr spc="-30" dirty="0"/>
              <a:t> </a:t>
            </a:r>
            <a:r>
              <a:rPr spc="-10" dirty="0"/>
              <a:t>Ground</a:t>
            </a:r>
            <a:r>
              <a:rPr spc="-25" dirty="0"/>
              <a:t> </a:t>
            </a:r>
            <a:r>
              <a:rPr spc="-5" dirty="0"/>
              <a:t>Landing</a:t>
            </a:r>
            <a:r>
              <a:rPr spc="-20" dirty="0"/>
              <a:t> </a:t>
            </a:r>
            <a:r>
              <a:rPr spc="-5" dirty="0"/>
              <a:t>Date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300" y="3618912"/>
            <a:ext cx="9524999" cy="22955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" y="1839848"/>
            <a:ext cx="9373235" cy="1209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i="1" spc="-45" dirty="0">
                <a:solidFill>
                  <a:srgbClr val="292929"/>
                </a:solidFill>
                <a:latin typeface="Arial"/>
                <a:cs typeface="Arial"/>
              </a:rPr>
              <a:t>Task: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List the names of boosters which have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successfully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landed on drone </a:t>
            </a:r>
            <a:r>
              <a:rPr sz="2200" i="1" spc="-6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ship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and had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greater than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4000 but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less than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6000 Kg</a:t>
            </a:r>
            <a:endParaRPr sz="2200">
              <a:latin typeface="Arial"/>
              <a:cs typeface="Arial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Utilized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command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200" spc="-1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call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needed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562984"/>
            <a:ext cx="98209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/>
              <a:t>Successful</a:t>
            </a:r>
            <a:r>
              <a:rPr sz="2500" spc="-20" dirty="0"/>
              <a:t> </a:t>
            </a:r>
            <a:r>
              <a:rPr sz="2500" spc="-5" dirty="0"/>
              <a:t>Drone</a:t>
            </a:r>
            <a:r>
              <a:rPr sz="2500" spc="-10" dirty="0"/>
              <a:t> </a:t>
            </a:r>
            <a:r>
              <a:rPr sz="2500" spc="-5" dirty="0"/>
              <a:t>Ship</a:t>
            </a:r>
            <a:r>
              <a:rPr sz="2500" spc="-15" dirty="0"/>
              <a:t> </a:t>
            </a:r>
            <a:r>
              <a:rPr sz="2500" spc="-5" dirty="0"/>
              <a:t>Landing</a:t>
            </a:r>
            <a:r>
              <a:rPr sz="2500" spc="-10" dirty="0"/>
              <a:t> </a:t>
            </a:r>
            <a:r>
              <a:rPr sz="2500" spc="-5" dirty="0"/>
              <a:t>with</a:t>
            </a:r>
            <a:r>
              <a:rPr sz="2500" spc="-10" dirty="0"/>
              <a:t> </a:t>
            </a:r>
            <a:r>
              <a:rPr sz="2500" spc="-5" dirty="0"/>
              <a:t>Payload</a:t>
            </a:r>
            <a:r>
              <a:rPr sz="2500" spc="-20" dirty="0"/>
              <a:t> </a:t>
            </a:r>
            <a:r>
              <a:rPr sz="2500" spc="-5" dirty="0"/>
              <a:t>between</a:t>
            </a:r>
            <a:r>
              <a:rPr sz="2500" spc="-10" dirty="0"/>
              <a:t> </a:t>
            </a:r>
            <a:r>
              <a:rPr sz="2500" spc="-5" dirty="0"/>
              <a:t>4000</a:t>
            </a:r>
            <a:r>
              <a:rPr sz="2500" spc="-10" dirty="0"/>
              <a:t> </a:t>
            </a:r>
            <a:r>
              <a:rPr sz="2500" spc="-5" dirty="0"/>
              <a:t>and</a:t>
            </a:r>
            <a:r>
              <a:rPr sz="2500" spc="-10" dirty="0"/>
              <a:t> </a:t>
            </a:r>
            <a:r>
              <a:rPr sz="2500" spc="-5" dirty="0"/>
              <a:t>6000</a:t>
            </a:r>
            <a:endParaRPr sz="25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4000" y="3285412"/>
            <a:ext cx="7467599" cy="25431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6564" y="608364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B7DDB"/>
                </a:solidFill>
                <a:latin typeface="Arial MT"/>
                <a:cs typeface="Arial MT"/>
              </a:rPr>
              <a:t>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1850" y="1597478"/>
            <a:ext cx="4570730" cy="335978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r>
              <a:rPr sz="185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5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methodologies:</a:t>
            </a:r>
            <a:endParaRPr sz="1850">
              <a:latin typeface="Arial MT"/>
              <a:cs typeface="Arial MT"/>
            </a:endParaRPr>
          </a:p>
          <a:p>
            <a:pPr marL="660400" indent="-191135">
              <a:lnSpc>
                <a:spcPct val="100000"/>
              </a:lnSpc>
              <a:spcBef>
                <a:spcPts val="700"/>
              </a:spcBef>
              <a:buChar char="&gt;"/>
              <a:tabLst>
                <a:tab pos="661035" algn="l"/>
              </a:tabLst>
            </a:pPr>
            <a:r>
              <a:rPr sz="1850" spc="5" dirty="0">
                <a:solidFill>
                  <a:srgbClr val="434343"/>
                </a:solidFill>
                <a:latin typeface="Arial MT"/>
                <a:cs typeface="Arial MT"/>
              </a:rPr>
              <a:t>API</a:t>
            </a:r>
            <a:endParaRPr sz="1850">
              <a:latin typeface="Arial MT"/>
              <a:cs typeface="Arial MT"/>
            </a:endParaRPr>
          </a:p>
          <a:p>
            <a:pPr marL="673735" indent="-204470">
              <a:lnSpc>
                <a:spcPct val="100000"/>
              </a:lnSpc>
              <a:spcBef>
                <a:spcPts val="695"/>
              </a:spcBef>
              <a:buChar char="&gt;"/>
              <a:tabLst>
                <a:tab pos="674370" algn="l"/>
              </a:tabLst>
            </a:pPr>
            <a:r>
              <a:rPr sz="1850" spc="-5" dirty="0">
                <a:solidFill>
                  <a:srgbClr val="434343"/>
                </a:solidFill>
                <a:latin typeface="Arial MT"/>
                <a:cs typeface="Arial MT"/>
              </a:rPr>
              <a:t>Web</a:t>
            </a:r>
            <a:r>
              <a:rPr sz="1850" spc="-25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434343"/>
                </a:solidFill>
                <a:latin typeface="Arial MT"/>
                <a:cs typeface="Arial MT"/>
              </a:rPr>
              <a:t>Scraping</a:t>
            </a:r>
            <a:endParaRPr sz="1850">
              <a:latin typeface="Arial MT"/>
              <a:cs typeface="Arial MT"/>
            </a:endParaRPr>
          </a:p>
          <a:p>
            <a:pPr marL="673735" indent="-204470">
              <a:lnSpc>
                <a:spcPct val="100000"/>
              </a:lnSpc>
              <a:spcBef>
                <a:spcPts val="700"/>
              </a:spcBef>
              <a:buChar char="&gt;"/>
              <a:tabLst>
                <a:tab pos="674370" algn="l"/>
              </a:tabLst>
            </a:pPr>
            <a:r>
              <a:rPr sz="1850" spc="5" dirty="0">
                <a:solidFill>
                  <a:srgbClr val="434343"/>
                </a:solidFill>
                <a:latin typeface="Arial MT"/>
                <a:cs typeface="Arial MT"/>
              </a:rPr>
              <a:t>Data</a:t>
            </a:r>
            <a:r>
              <a:rPr sz="1850" spc="-40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434343"/>
                </a:solidFill>
                <a:latin typeface="Arial MT"/>
                <a:cs typeface="Arial MT"/>
              </a:rPr>
              <a:t>Wrangling</a:t>
            </a:r>
            <a:endParaRPr sz="1850">
              <a:latin typeface="Arial MT"/>
              <a:cs typeface="Arial MT"/>
            </a:endParaRPr>
          </a:p>
          <a:p>
            <a:pPr marL="673735" indent="-204470">
              <a:lnSpc>
                <a:spcPct val="100000"/>
              </a:lnSpc>
              <a:spcBef>
                <a:spcPts val="695"/>
              </a:spcBef>
              <a:buChar char="&gt;"/>
              <a:tabLst>
                <a:tab pos="674370" algn="l"/>
              </a:tabLst>
            </a:pPr>
            <a:r>
              <a:rPr sz="1850" spc="5" dirty="0">
                <a:solidFill>
                  <a:srgbClr val="434343"/>
                </a:solidFill>
                <a:latin typeface="Arial MT"/>
                <a:cs typeface="Arial MT"/>
              </a:rPr>
              <a:t>Data</a:t>
            </a:r>
            <a:r>
              <a:rPr sz="1850" spc="-95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434343"/>
                </a:solidFill>
                <a:latin typeface="Arial MT"/>
                <a:cs typeface="Arial MT"/>
              </a:rPr>
              <a:t>Analysis</a:t>
            </a:r>
            <a:r>
              <a:rPr sz="1850" spc="5" dirty="0">
                <a:solidFill>
                  <a:srgbClr val="434343"/>
                </a:solidFill>
                <a:latin typeface="Arial MT"/>
                <a:cs typeface="Arial MT"/>
              </a:rPr>
              <a:t> and</a:t>
            </a:r>
            <a:r>
              <a:rPr sz="1850" spc="10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434343"/>
                </a:solidFill>
                <a:latin typeface="Arial MT"/>
                <a:cs typeface="Arial MT"/>
              </a:rPr>
              <a:t>Exploration</a:t>
            </a:r>
            <a:r>
              <a:rPr sz="1850" spc="5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434343"/>
                </a:solidFill>
                <a:latin typeface="Arial MT"/>
                <a:cs typeface="Arial MT"/>
              </a:rPr>
              <a:t>Using:</a:t>
            </a:r>
            <a:endParaRPr sz="1850">
              <a:latin typeface="Arial MT"/>
              <a:cs typeface="Arial MT"/>
            </a:endParaRPr>
          </a:p>
          <a:p>
            <a:pPr marL="927100" lvl="1" indent="-307975">
              <a:lnSpc>
                <a:spcPct val="100000"/>
              </a:lnSpc>
              <a:spcBef>
                <a:spcPts val="700"/>
              </a:spcBef>
              <a:buChar char="-"/>
              <a:tabLst>
                <a:tab pos="926465" algn="l"/>
                <a:tab pos="927100" algn="l"/>
              </a:tabLst>
            </a:pPr>
            <a:r>
              <a:rPr sz="1850" spc="5" dirty="0">
                <a:solidFill>
                  <a:srgbClr val="434343"/>
                </a:solidFill>
                <a:latin typeface="Arial MT"/>
                <a:cs typeface="Arial MT"/>
              </a:rPr>
              <a:t>SQL</a:t>
            </a:r>
            <a:endParaRPr sz="1850">
              <a:latin typeface="Arial MT"/>
              <a:cs typeface="Arial MT"/>
            </a:endParaRPr>
          </a:p>
          <a:p>
            <a:pPr marL="927100" lvl="1" indent="-307975">
              <a:lnSpc>
                <a:spcPct val="100000"/>
              </a:lnSpc>
              <a:spcBef>
                <a:spcPts val="695"/>
              </a:spcBef>
              <a:buChar char="-"/>
              <a:tabLst>
                <a:tab pos="926465" algn="l"/>
                <a:tab pos="927100" algn="l"/>
              </a:tabLst>
            </a:pPr>
            <a:r>
              <a:rPr sz="1850" spc="5" dirty="0">
                <a:solidFill>
                  <a:srgbClr val="434343"/>
                </a:solidFill>
                <a:latin typeface="Arial MT"/>
                <a:cs typeface="Arial MT"/>
              </a:rPr>
              <a:t>Data</a:t>
            </a:r>
            <a:r>
              <a:rPr sz="1850" spc="-40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434343"/>
                </a:solidFill>
                <a:latin typeface="Arial MT"/>
                <a:cs typeface="Arial MT"/>
              </a:rPr>
              <a:t>Visualization</a:t>
            </a:r>
            <a:endParaRPr sz="1850">
              <a:latin typeface="Arial MT"/>
              <a:cs typeface="Arial MT"/>
            </a:endParaRPr>
          </a:p>
          <a:p>
            <a:pPr marL="927100" lvl="1" indent="-307975">
              <a:lnSpc>
                <a:spcPct val="100000"/>
              </a:lnSpc>
              <a:spcBef>
                <a:spcPts val="695"/>
              </a:spcBef>
              <a:buChar char="-"/>
              <a:tabLst>
                <a:tab pos="926465" algn="l"/>
                <a:tab pos="927100" algn="l"/>
              </a:tabLst>
            </a:pPr>
            <a:r>
              <a:rPr sz="1850" spc="5" dirty="0">
                <a:solidFill>
                  <a:srgbClr val="434343"/>
                </a:solidFill>
                <a:latin typeface="Arial MT"/>
                <a:cs typeface="Arial MT"/>
              </a:rPr>
              <a:t>Folium</a:t>
            </a:r>
            <a:endParaRPr sz="1850">
              <a:latin typeface="Arial MT"/>
              <a:cs typeface="Arial MT"/>
            </a:endParaRPr>
          </a:p>
          <a:p>
            <a:pPr marL="673735" indent="-204470">
              <a:lnSpc>
                <a:spcPct val="100000"/>
              </a:lnSpc>
              <a:spcBef>
                <a:spcPts val="700"/>
              </a:spcBef>
              <a:buChar char="&gt;"/>
              <a:tabLst>
                <a:tab pos="674370" algn="l"/>
              </a:tabLst>
            </a:pPr>
            <a:r>
              <a:rPr sz="1850" spc="10" dirty="0">
                <a:solidFill>
                  <a:srgbClr val="434343"/>
                </a:solidFill>
                <a:latin typeface="Arial MT"/>
                <a:cs typeface="Arial MT"/>
              </a:rPr>
              <a:t>Machine</a:t>
            </a:r>
            <a:r>
              <a:rPr sz="1850" spc="-20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434343"/>
                </a:solidFill>
                <a:latin typeface="Arial MT"/>
                <a:cs typeface="Arial MT"/>
              </a:rPr>
              <a:t>Learning</a:t>
            </a:r>
            <a:r>
              <a:rPr sz="1850" spc="-15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434343"/>
                </a:solidFill>
                <a:latin typeface="Arial MT"/>
                <a:cs typeface="Arial MT"/>
              </a:rPr>
              <a:t>Prediction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1850" y="5302323"/>
            <a:ext cx="4689475" cy="113728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r>
              <a:rPr sz="185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5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185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results:</a:t>
            </a:r>
            <a:endParaRPr sz="1850">
              <a:latin typeface="Arial MT"/>
              <a:cs typeface="Arial MT"/>
            </a:endParaRPr>
          </a:p>
          <a:p>
            <a:pPr marL="673735" indent="-204470">
              <a:lnSpc>
                <a:spcPct val="100000"/>
              </a:lnSpc>
              <a:spcBef>
                <a:spcPts val="700"/>
              </a:spcBef>
              <a:buChar char="&gt;"/>
              <a:tabLst>
                <a:tab pos="674370" algn="l"/>
              </a:tabLst>
            </a:pPr>
            <a:r>
              <a:rPr sz="1850" spc="5" dirty="0">
                <a:solidFill>
                  <a:srgbClr val="434343"/>
                </a:solidFill>
                <a:latin typeface="Arial MT"/>
                <a:cs typeface="Arial MT"/>
              </a:rPr>
              <a:t>Data</a:t>
            </a:r>
            <a:r>
              <a:rPr sz="1850" spc="-95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434343"/>
                </a:solidFill>
                <a:latin typeface="Arial MT"/>
                <a:cs typeface="Arial MT"/>
              </a:rPr>
              <a:t>Analysis</a:t>
            </a:r>
            <a:r>
              <a:rPr sz="1850" spc="10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434343"/>
                </a:solidFill>
                <a:latin typeface="Arial MT"/>
                <a:cs typeface="Arial MT"/>
              </a:rPr>
              <a:t>and</a:t>
            </a:r>
            <a:r>
              <a:rPr sz="1850" spc="10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434343"/>
                </a:solidFill>
                <a:latin typeface="Arial MT"/>
                <a:cs typeface="Arial MT"/>
              </a:rPr>
              <a:t>Exploration</a:t>
            </a:r>
            <a:r>
              <a:rPr sz="1850" spc="10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434343"/>
                </a:solidFill>
                <a:latin typeface="Arial MT"/>
                <a:cs typeface="Arial MT"/>
              </a:rPr>
              <a:t>Results</a:t>
            </a:r>
            <a:endParaRPr sz="1850">
              <a:latin typeface="Arial MT"/>
              <a:cs typeface="Arial MT"/>
            </a:endParaRPr>
          </a:p>
          <a:p>
            <a:pPr marL="673735" indent="-204470">
              <a:lnSpc>
                <a:spcPct val="100000"/>
              </a:lnSpc>
              <a:spcBef>
                <a:spcPts val="695"/>
              </a:spcBef>
              <a:buChar char="&gt;"/>
              <a:tabLst>
                <a:tab pos="674370" algn="l"/>
              </a:tabLst>
            </a:pPr>
            <a:r>
              <a:rPr sz="1850" dirty="0">
                <a:solidFill>
                  <a:srgbClr val="434343"/>
                </a:solidFill>
                <a:latin typeface="Arial MT"/>
                <a:cs typeface="Arial MT"/>
              </a:rPr>
              <a:t>Prediction</a:t>
            </a:r>
            <a:r>
              <a:rPr sz="1850" spc="-5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434343"/>
                </a:solidFill>
                <a:latin typeface="Arial MT"/>
                <a:cs typeface="Arial MT"/>
              </a:rPr>
              <a:t>Comparison</a:t>
            </a:r>
            <a:r>
              <a:rPr sz="1850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434343"/>
                </a:solidFill>
                <a:latin typeface="Arial MT"/>
                <a:cs typeface="Arial MT"/>
              </a:rPr>
              <a:t>and</a:t>
            </a:r>
            <a:r>
              <a:rPr sz="1850" dirty="0">
                <a:solidFill>
                  <a:srgbClr val="434343"/>
                </a:solidFill>
                <a:latin typeface="Arial MT"/>
                <a:cs typeface="Arial MT"/>
              </a:rPr>
              <a:t> Results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19163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Executive</a:t>
            </a:r>
            <a:r>
              <a:rPr spc="-95" dirty="0"/>
              <a:t> </a:t>
            </a:r>
            <a:r>
              <a:rPr spc="-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" y="1839848"/>
            <a:ext cx="9424670" cy="1209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113157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i="1" spc="-45" dirty="0">
                <a:solidFill>
                  <a:srgbClr val="292929"/>
                </a:solidFill>
                <a:latin typeface="Arial"/>
                <a:cs typeface="Arial"/>
              </a:rPr>
              <a:t>Task: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Calculate the total number of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and failure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mission </a:t>
            </a:r>
            <a:r>
              <a:rPr sz="2200" i="1" spc="-6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endParaRPr sz="2200">
              <a:latin typeface="Arial"/>
              <a:cs typeface="Arial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Utilized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commands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WHERE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LIKE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filter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only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missions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505986"/>
            <a:ext cx="1022477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75" dirty="0"/>
              <a:t>Total</a:t>
            </a:r>
            <a:r>
              <a:rPr sz="3100" spc="-15" dirty="0"/>
              <a:t> </a:t>
            </a:r>
            <a:r>
              <a:rPr sz="3100" spc="-5" dirty="0"/>
              <a:t>Number</a:t>
            </a:r>
            <a:r>
              <a:rPr sz="3100" spc="-10" dirty="0"/>
              <a:t> </a:t>
            </a:r>
            <a:r>
              <a:rPr sz="3100" spc="-5" dirty="0"/>
              <a:t>of</a:t>
            </a:r>
            <a:r>
              <a:rPr sz="3100" spc="-15" dirty="0"/>
              <a:t> </a:t>
            </a:r>
            <a:r>
              <a:rPr sz="3100" spc="-10" dirty="0"/>
              <a:t>Successful</a:t>
            </a:r>
            <a:r>
              <a:rPr sz="3100" spc="-15" dirty="0"/>
              <a:t> </a:t>
            </a:r>
            <a:r>
              <a:rPr sz="3100" spc="-5" dirty="0"/>
              <a:t>and</a:t>
            </a:r>
            <a:r>
              <a:rPr sz="3100" spc="-10" dirty="0"/>
              <a:t> Failure</a:t>
            </a:r>
            <a:r>
              <a:rPr sz="3100" spc="-20" dirty="0"/>
              <a:t> </a:t>
            </a:r>
            <a:r>
              <a:rPr sz="3100" dirty="0"/>
              <a:t>Mission</a:t>
            </a:r>
            <a:r>
              <a:rPr sz="3100" spc="-10" dirty="0"/>
              <a:t> </a:t>
            </a:r>
            <a:r>
              <a:rPr sz="3100" spc="-5" dirty="0"/>
              <a:t>Outcomes</a:t>
            </a:r>
            <a:endParaRPr sz="31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4099" y="3208075"/>
            <a:ext cx="4486274" cy="18859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2075" y="3303325"/>
            <a:ext cx="4190999" cy="17906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7" y="1839848"/>
            <a:ext cx="6434455" cy="239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42037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i="1" spc="-45" dirty="0">
                <a:solidFill>
                  <a:srgbClr val="292929"/>
                </a:solidFill>
                <a:latin typeface="Arial"/>
                <a:cs typeface="Arial"/>
              </a:rPr>
              <a:t>Task: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List the names of the booster which have </a:t>
            </a:r>
            <a:r>
              <a:rPr sz="2200" i="1" spc="-6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carried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maximum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endParaRPr sz="2200">
              <a:latin typeface="Arial"/>
              <a:cs typeface="Arial"/>
            </a:endParaRP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Utilized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subquery method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 order to use 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command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MAX()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get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maximum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version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(SQL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part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not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included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reduce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visual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noise)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5336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Boosters</a:t>
            </a:r>
            <a:r>
              <a:rPr spc="-40" dirty="0"/>
              <a:t> </a:t>
            </a:r>
            <a:r>
              <a:rPr spc="-5" dirty="0"/>
              <a:t>Carried</a:t>
            </a:r>
            <a:r>
              <a:rPr spc="-35" dirty="0"/>
              <a:t> </a:t>
            </a:r>
            <a:r>
              <a:rPr spc="-5" dirty="0"/>
              <a:t>Maximum</a:t>
            </a:r>
            <a:r>
              <a:rPr spc="-30" dirty="0"/>
              <a:t> </a:t>
            </a:r>
            <a:r>
              <a:rPr spc="-5" dirty="0"/>
              <a:t>Payload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2625" y="2201987"/>
            <a:ext cx="2514599" cy="31527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" y="1839848"/>
            <a:ext cx="9508490" cy="172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i="1" spc="-45" dirty="0">
                <a:solidFill>
                  <a:srgbClr val="292929"/>
                </a:solidFill>
                <a:latin typeface="Arial"/>
                <a:cs typeface="Arial"/>
              </a:rPr>
              <a:t>Task: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List the failed landing_outcomes in drone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ship,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their booster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versions, </a:t>
            </a:r>
            <a:r>
              <a:rPr sz="2200" i="1" spc="-6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 names for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year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 2015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Arial"/>
              <a:cs typeface="Arial"/>
            </a:endParaRPr>
          </a:p>
          <a:p>
            <a:pPr marL="199390" indent="-187325">
              <a:lnSpc>
                <a:spcPct val="100000"/>
              </a:lnSpc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Utilized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command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substr(Date,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n,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n)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order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call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month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620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2015</a:t>
            </a:r>
            <a:r>
              <a:rPr spc="-50" dirty="0"/>
              <a:t> </a:t>
            </a:r>
            <a:r>
              <a:rPr spc="-5" dirty="0"/>
              <a:t>Launch</a:t>
            </a:r>
            <a:r>
              <a:rPr spc="-45" dirty="0"/>
              <a:t> </a:t>
            </a:r>
            <a:r>
              <a:rPr spc="-5" dirty="0"/>
              <a:t>Records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7950" y="3861137"/>
            <a:ext cx="6696074" cy="19907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" y="1839848"/>
            <a:ext cx="9365615" cy="187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15875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i="1" spc="-45" dirty="0">
                <a:solidFill>
                  <a:srgbClr val="292929"/>
                </a:solidFill>
                <a:latin typeface="Arial"/>
                <a:cs typeface="Arial"/>
              </a:rPr>
              <a:t>Task: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Rank the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count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of landing outcomes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(such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as Failure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(drone ship)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or </a:t>
            </a:r>
            <a:r>
              <a:rPr sz="2200" i="1" spc="-6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(ground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pad)) between the date 2010-06-04 and 2017-03-20, in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descending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order</a:t>
            </a:r>
            <a:endParaRPr sz="2200">
              <a:latin typeface="Arial"/>
              <a:cs typeface="Arial"/>
            </a:endParaRP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Utilized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commands such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as 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COUNT,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WHERE, LIKE, BETWEEN, GROUP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 ORDER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order to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filter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group to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reach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desired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534485"/>
            <a:ext cx="99352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Rank</a:t>
            </a:r>
            <a:r>
              <a:rPr sz="2800" spc="-20" dirty="0"/>
              <a:t> </a:t>
            </a:r>
            <a:r>
              <a:rPr sz="2800" spc="-5" dirty="0"/>
              <a:t>Landing</a:t>
            </a:r>
            <a:r>
              <a:rPr sz="2800" spc="-15" dirty="0"/>
              <a:t> </a:t>
            </a:r>
            <a:r>
              <a:rPr sz="2800" spc="-5" dirty="0"/>
              <a:t>Outcomes</a:t>
            </a:r>
            <a:r>
              <a:rPr sz="2800" spc="-20" dirty="0"/>
              <a:t> </a:t>
            </a:r>
            <a:r>
              <a:rPr sz="2800" spc="-10" dirty="0"/>
              <a:t>Between</a:t>
            </a:r>
            <a:r>
              <a:rPr sz="2800" spc="-20" dirty="0"/>
              <a:t> </a:t>
            </a:r>
            <a:r>
              <a:rPr sz="2800" spc="-5" dirty="0"/>
              <a:t>2010-06-04</a:t>
            </a:r>
            <a:r>
              <a:rPr sz="2800" spc="-15" dirty="0"/>
              <a:t> </a:t>
            </a:r>
            <a:r>
              <a:rPr sz="2800" spc="-5" dirty="0"/>
              <a:t>and</a:t>
            </a:r>
            <a:r>
              <a:rPr sz="2800" spc="-15" dirty="0"/>
              <a:t> </a:t>
            </a:r>
            <a:r>
              <a:rPr sz="2800" spc="-5" dirty="0"/>
              <a:t>2017-03-20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8075" y="3798299"/>
            <a:ext cx="4895849" cy="26288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9" y="2529745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2" y="369331"/>
                </a:moveTo>
                <a:lnTo>
                  <a:pt x="0" y="369331"/>
                </a:lnTo>
                <a:lnTo>
                  <a:pt x="0" y="0"/>
                </a:lnTo>
                <a:lnTo>
                  <a:pt x="1058302" y="0"/>
                </a:lnTo>
                <a:lnTo>
                  <a:pt x="1058302" y="369331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0994" y="2546001"/>
            <a:ext cx="876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1924" y="420490"/>
            <a:ext cx="69564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Falcon</a:t>
            </a:r>
            <a:r>
              <a:rPr sz="4000" spc="-30" dirty="0"/>
              <a:t> </a:t>
            </a:r>
            <a:r>
              <a:rPr sz="4000" dirty="0"/>
              <a:t>9</a:t>
            </a:r>
            <a:r>
              <a:rPr sz="4000" spc="-25" dirty="0"/>
              <a:t> </a:t>
            </a:r>
            <a:r>
              <a:rPr sz="4000" spc="-10" dirty="0"/>
              <a:t>SpaceX</a:t>
            </a:r>
            <a:r>
              <a:rPr sz="4000" spc="-30" dirty="0"/>
              <a:t> </a:t>
            </a:r>
            <a:r>
              <a:rPr sz="4000" spc="-5" dirty="0"/>
              <a:t>Launch</a:t>
            </a:r>
            <a:r>
              <a:rPr sz="4000" spc="-25" dirty="0"/>
              <a:t> </a:t>
            </a:r>
            <a:r>
              <a:rPr sz="4000" spc="-5" dirty="0"/>
              <a:t>Sites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8749" y="1392499"/>
            <a:ext cx="9126316" cy="46330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1825" y="1581739"/>
            <a:ext cx="1356995" cy="313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Arial MT"/>
                <a:cs typeface="Arial MT"/>
              </a:rPr>
              <a:t>So </a:t>
            </a:r>
            <a:r>
              <a:rPr sz="1700" spc="-30" dirty="0">
                <a:latin typeface="Arial MT"/>
                <a:cs typeface="Arial MT"/>
              </a:rPr>
              <a:t>far, </a:t>
            </a:r>
            <a:r>
              <a:rPr sz="1700" spc="-5" dirty="0">
                <a:latin typeface="Arial MT"/>
                <a:cs typeface="Arial MT"/>
              </a:rPr>
              <a:t>due to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physics and </a:t>
            </a:r>
            <a:r>
              <a:rPr sz="1700" dirty="0">
                <a:latin typeface="Arial MT"/>
                <a:cs typeface="Arial MT"/>
              </a:rPr>
              <a:t> cost, </a:t>
            </a:r>
            <a:r>
              <a:rPr sz="1700" spc="-5" dirty="0">
                <a:latin typeface="Arial MT"/>
                <a:cs typeface="Arial MT"/>
              </a:rPr>
              <a:t>SpaceX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has </a:t>
            </a:r>
            <a:r>
              <a:rPr sz="1700" dirty="0">
                <a:latin typeface="Arial MT"/>
                <a:cs typeface="Arial MT"/>
              </a:rPr>
              <a:t>2 main 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locations for </a:t>
            </a:r>
            <a:r>
              <a:rPr sz="170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their Falcon </a:t>
            </a:r>
            <a:r>
              <a:rPr sz="1700" dirty="0">
                <a:latin typeface="Arial MT"/>
                <a:cs typeface="Arial MT"/>
              </a:rPr>
              <a:t>9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launch </a:t>
            </a:r>
            <a:r>
              <a:rPr sz="1700" dirty="0">
                <a:latin typeface="Arial MT"/>
                <a:cs typeface="Arial MT"/>
              </a:rPr>
              <a:t>sites: 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California</a:t>
            </a:r>
            <a:r>
              <a:rPr sz="1700" spc="-9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and </a:t>
            </a:r>
            <a:r>
              <a:rPr sz="1700" spc="-45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Florida, as </a:t>
            </a:r>
            <a:r>
              <a:rPr sz="1700" dirty="0">
                <a:latin typeface="Arial MT"/>
                <a:cs typeface="Arial MT"/>
              </a:rPr>
              <a:t> shown </a:t>
            </a:r>
            <a:r>
              <a:rPr sz="1700" spc="-5" dirty="0">
                <a:latin typeface="Arial MT"/>
                <a:cs typeface="Arial MT"/>
              </a:rPr>
              <a:t>in </a:t>
            </a:r>
            <a:r>
              <a:rPr sz="1700" dirty="0">
                <a:latin typeface="Arial MT"/>
                <a:cs typeface="Arial MT"/>
              </a:rPr>
              <a:t>red 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on the </a:t>
            </a:r>
            <a:r>
              <a:rPr sz="1700" dirty="0">
                <a:latin typeface="Arial MT"/>
                <a:cs typeface="Arial MT"/>
              </a:rPr>
              <a:t>map </a:t>
            </a:r>
            <a:r>
              <a:rPr sz="1700" spc="-5" dirty="0">
                <a:latin typeface="Arial MT"/>
                <a:cs typeface="Arial MT"/>
              </a:rPr>
              <a:t>to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right.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0831" y="1760631"/>
            <a:ext cx="2914015" cy="413067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 marR="5080">
              <a:lnSpc>
                <a:spcPct val="70700"/>
              </a:lnSpc>
              <a:spcBef>
                <a:spcPts val="875"/>
              </a:spcBef>
            </a:pPr>
            <a:r>
              <a:rPr sz="2150" spc="5" dirty="0">
                <a:solidFill>
                  <a:srgbClr val="292929"/>
                </a:solidFill>
                <a:latin typeface="Calibri"/>
                <a:cs typeface="Calibri"/>
              </a:rPr>
              <a:t>On the </a:t>
            </a:r>
            <a:r>
              <a:rPr sz="2150" spc="-5" dirty="0">
                <a:solidFill>
                  <a:srgbClr val="292929"/>
                </a:solidFill>
                <a:latin typeface="Calibri"/>
                <a:cs typeface="Calibri"/>
              </a:rPr>
              <a:t>right,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we </a:t>
            </a:r>
            <a:r>
              <a:rPr sz="2150" spc="-10" dirty="0">
                <a:solidFill>
                  <a:srgbClr val="292929"/>
                </a:solidFill>
                <a:latin typeface="Calibri"/>
                <a:cs typeface="Calibri"/>
              </a:rPr>
              <a:t>have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2150" spc="-4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Florida</a:t>
            </a:r>
            <a:r>
              <a:rPr sz="215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launch </a:t>
            </a:r>
            <a:r>
              <a:rPr sz="2150" spc="-5" dirty="0">
                <a:solidFill>
                  <a:srgbClr val="292929"/>
                </a:solidFill>
                <a:latin typeface="Calibri"/>
                <a:cs typeface="Calibri"/>
              </a:rPr>
              <a:t>site.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 the </a:t>
            </a:r>
            <a:r>
              <a:rPr sz="2150" spc="-4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Calibri"/>
                <a:cs typeface="Calibri"/>
              </a:rPr>
              <a:t>top, </a:t>
            </a:r>
            <a:r>
              <a:rPr sz="2150" spc="5" dirty="0">
                <a:solidFill>
                  <a:srgbClr val="292929"/>
                </a:solidFill>
                <a:latin typeface="Calibri"/>
                <a:cs typeface="Calibri"/>
              </a:rPr>
              <a:t>with a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green </a:t>
            </a:r>
            <a:r>
              <a:rPr sz="2150" spc="-5" dirty="0">
                <a:solidFill>
                  <a:srgbClr val="292929"/>
                </a:solidFill>
                <a:latin typeface="Calibri"/>
                <a:cs typeface="Calibri"/>
              </a:rPr>
              <a:t>circle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Calibri"/>
                <a:cs typeface="Calibri"/>
              </a:rPr>
              <a:t>and </a:t>
            </a:r>
            <a:r>
              <a:rPr sz="2150" spc="5" dirty="0">
                <a:solidFill>
                  <a:srgbClr val="292929"/>
                </a:solidFill>
                <a:latin typeface="Calibri"/>
                <a:cs typeface="Calibri"/>
              </a:rPr>
              <a:t>the number </a:t>
            </a:r>
            <a:r>
              <a:rPr sz="2150" spc="10" dirty="0">
                <a:solidFill>
                  <a:srgbClr val="292929"/>
                </a:solidFill>
                <a:latin typeface="Calibri"/>
                <a:cs typeface="Calibri"/>
              </a:rPr>
              <a:t>7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inside, </a:t>
            </a:r>
            <a:r>
              <a:rPr sz="215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is CCAFS SLC-40. If </a:t>
            </a:r>
            <a:r>
              <a:rPr sz="2150" spc="-5" dirty="0">
                <a:solidFill>
                  <a:srgbClr val="292929"/>
                </a:solidFill>
                <a:latin typeface="Calibri"/>
                <a:cs typeface="Calibri"/>
              </a:rPr>
              <a:t>you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Calibri"/>
                <a:cs typeface="Calibri"/>
              </a:rPr>
              <a:t>were to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click </a:t>
            </a:r>
            <a:r>
              <a:rPr sz="2150" spc="5" dirty="0">
                <a:solidFill>
                  <a:srgbClr val="292929"/>
                </a:solidFill>
                <a:latin typeface="Calibri"/>
                <a:cs typeface="Calibri"/>
              </a:rPr>
              <a:t>on </a:t>
            </a:r>
            <a:r>
              <a:rPr sz="2150" spc="-5" dirty="0">
                <a:solidFill>
                  <a:srgbClr val="292929"/>
                </a:solidFill>
                <a:latin typeface="Calibri"/>
                <a:cs typeface="Calibri"/>
              </a:rPr>
              <a:t>that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Calibri"/>
                <a:cs typeface="Calibri"/>
              </a:rPr>
              <a:t>number,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it would </a:t>
            </a:r>
            <a:r>
              <a:rPr sz="2150" spc="5" dirty="0">
                <a:solidFill>
                  <a:srgbClr val="292929"/>
                </a:solidFill>
                <a:latin typeface="Calibri"/>
                <a:cs typeface="Calibri"/>
              </a:rPr>
              <a:t>open up </a:t>
            </a:r>
            <a:r>
              <a:rPr sz="2150" spc="-4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its</a:t>
            </a:r>
            <a:r>
              <a:rPr sz="215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Calibri"/>
                <a:cs typeface="Calibri"/>
              </a:rPr>
              <a:t>marker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Calibri"/>
                <a:cs typeface="Calibri"/>
              </a:rPr>
              <a:t>cluster,</a:t>
            </a:r>
            <a:r>
              <a:rPr sz="215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Calibri"/>
                <a:cs typeface="Calibri"/>
              </a:rPr>
              <a:t>as </a:t>
            </a:r>
            <a:r>
              <a:rPr sz="215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Calibri"/>
                <a:cs typeface="Calibri"/>
              </a:rPr>
              <a:t>shown </a:t>
            </a:r>
            <a:r>
              <a:rPr sz="2150" spc="-5" dirty="0">
                <a:solidFill>
                  <a:srgbClr val="292929"/>
                </a:solidFill>
                <a:latin typeface="Calibri"/>
                <a:cs typeface="Calibri"/>
              </a:rPr>
              <a:t>at </a:t>
            </a:r>
            <a:r>
              <a:rPr sz="2150" spc="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2150" spc="-5" dirty="0">
                <a:solidFill>
                  <a:srgbClr val="292929"/>
                </a:solidFill>
                <a:latin typeface="Calibri"/>
                <a:cs typeface="Calibri"/>
              </a:rPr>
              <a:t>bottom, at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 CCAFS</a:t>
            </a:r>
            <a:r>
              <a:rPr sz="215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LC-40.</a:t>
            </a:r>
            <a:endParaRPr sz="21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Calibri"/>
              <a:cs typeface="Calibri"/>
            </a:endParaRPr>
          </a:p>
          <a:p>
            <a:pPr marL="12700" marR="663575">
              <a:lnSpc>
                <a:spcPct val="70700"/>
              </a:lnSpc>
              <a:spcBef>
                <a:spcPts val="5"/>
              </a:spcBef>
            </a:pPr>
            <a:r>
              <a:rPr sz="2150" dirty="0">
                <a:solidFill>
                  <a:srgbClr val="70AD47"/>
                </a:solidFill>
                <a:latin typeface="Calibri"/>
                <a:cs typeface="Calibri"/>
              </a:rPr>
              <a:t>Green</a:t>
            </a:r>
            <a:r>
              <a:rPr sz="2150" spc="-2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70AD47"/>
                </a:solidFill>
                <a:latin typeface="Calibri"/>
                <a:cs typeface="Calibri"/>
              </a:rPr>
              <a:t>marks</a:t>
            </a:r>
            <a:r>
              <a:rPr sz="2150" spc="-2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rgbClr val="70AD47"/>
                </a:solidFill>
                <a:latin typeface="Calibri"/>
                <a:cs typeface="Calibri"/>
              </a:rPr>
              <a:t>are</a:t>
            </a:r>
            <a:r>
              <a:rPr sz="2150" spc="-2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150" spc="-15" dirty="0">
                <a:solidFill>
                  <a:srgbClr val="70AD47"/>
                </a:solidFill>
                <a:latin typeface="Calibri"/>
                <a:cs typeface="Calibri"/>
              </a:rPr>
              <a:t>for </a:t>
            </a:r>
            <a:r>
              <a:rPr sz="2150" spc="-47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70AD47"/>
                </a:solidFill>
                <a:latin typeface="Calibri"/>
                <a:cs typeface="Calibri"/>
              </a:rPr>
              <a:t>successful</a:t>
            </a:r>
            <a:r>
              <a:rPr sz="2150" spc="-2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70AD47"/>
                </a:solidFill>
                <a:latin typeface="Calibri"/>
                <a:cs typeface="Calibri"/>
              </a:rPr>
              <a:t>landings</a:t>
            </a:r>
            <a:endParaRPr sz="2150">
              <a:latin typeface="Calibri"/>
              <a:cs typeface="Calibri"/>
            </a:endParaRPr>
          </a:p>
          <a:p>
            <a:pPr marL="12700" marR="240029">
              <a:lnSpc>
                <a:spcPct val="70700"/>
              </a:lnSpc>
              <a:spcBef>
                <a:spcPts val="1395"/>
              </a:spcBef>
            </a:pPr>
            <a:r>
              <a:rPr sz="2150" spc="-5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15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0000"/>
                </a:solidFill>
                <a:latin typeface="Calibri"/>
                <a:cs typeface="Calibri"/>
              </a:rPr>
              <a:t>marks</a:t>
            </a:r>
            <a:r>
              <a:rPr sz="215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sz="215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FF0000"/>
                </a:solidFill>
                <a:latin typeface="Calibri"/>
                <a:cs typeface="Calibri"/>
              </a:rPr>
              <a:t>for</a:t>
            </a:r>
            <a:r>
              <a:rPr sz="215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0000"/>
                </a:solidFill>
                <a:latin typeface="Calibri"/>
                <a:cs typeface="Calibri"/>
              </a:rPr>
              <a:t>failed </a:t>
            </a:r>
            <a:r>
              <a:rPr sz="2150" spc="-4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0000"/>
                </a:solidFill>
                <a:latin typeface="Calibri"/>
                <a:cs typeface="Calibri"/>
              </a:rPr>
              <a:t>landings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65905"/>
            <a:ext cx="99161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Folium</a:t>
            </a:r>
            <a:r>
              <a:rPr spc="-30" dirty="0"/>
              <a:t> </a:t>
            </a:r>
            <a:r>
              <a:rPr dirty="0"/>
              <a:t>color-coded</a:t>
            </a:r>
            <a:r>
              <a:rPr spc="-25" dirty="0"/>
              <a:t> </a:t>
            </a:r>
            <a:r>
              <a:rPr spc="-5" dirty="0"/>
              <a:t>expandable</a:t>
            </a:r>
            <a:r>
              <a:rPr spc="-25" dirty="0"/>
              <a:t> </a:t>
            </a:r>
            <a:r>
              <a:rPr spc="-5" dirty="0"/>
              <a:t>marker</a:t>
            </a:r>
            <a:r>
              <a:rPr spc="-25" dirty="0"/>
              <a:t> </a:t>
            </a:r>
            <a:r>
              <a:rPr dirty="0"/>
              <a:t>clusters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2332" y="1392499"/>
            <a:ext cx="5417011" cy="463307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36" y="420490"/>
            <a:ext cx="54914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solidFill>
                  <a:srgbClr val="0B49CB"/>
                </a:solidFill>
                <a:latin typeface="Arial MT"/>
                <a:cs typeface="Arial MT"/>
              </a:rPr>
              <a:t>Folium</a:t>
            </a:r>
            <a:r>
              <a:rPr sz="4000" spc="-50" dirty="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sz="4000" spc="-5" dirty="0">
                <a:solidFill>
                  <a:srgbClr val="0B49CB"/>
                </a:solidFill>
                <a:latin typeface="Arial MT"/>
                <a:cs typeface="Arial MT"/>
              </a:rPr>
              <a:t>Distance</a:t>
            </a:r>
            <a:r>
              <a:rPr sz="4000" spc="-45" dirty="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sz="4000" spc="-5" dirty="0">
                <a:solidFill>
                  <a:srgbClr val="0B49CB"/>
                </a:solidFill>
                <a:latin typeface="Arial MT"/>
                <a:cs typeface="Arial MT"/>
              </a:rPr>
              <a:t>Plotting</a:t>
            </a:r>
            <a:endParaRPr sz="4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8806" y="2520899"/>
            <a:ext cx="8043994" cy="39062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2975" y="1470898"/>
            <a:ext cx="993457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900" spc="-5" dirty="0">
                <a:latin typeface="Arial MT"/>
                <a:cs typeface="Arial MT"/>
              </a:rPr>
              <a:t>Below is an example of </a:t>
            </a:r>
            <a:r>
              <a:rPr sz="1900" spc="-10" dirty="0">
                <a:latin typeface="Arial MT"/>
                <a:cs typeface="Arial MT"/>
              </a:rPr>
              <a:t>Folium’s </a:t>
            </a:r>
            <a:r>
              <a:rPr sz="1900" spc="-5" dirty="0">
                <a:latin typeface="Arial MT"/>
                <a:cs typeface="Arial MT"/>
              </a:rPr>
              <a:t>ability to plot </a:t>
            </a:r>
            <a:r>
              <a:rPr sz="1900" dirty="0">
                <a:latin typeface="Arial MT"/>
                <a:cs typeface="Arial MT"/>
              </a:rPr>
              <a:t>a </a:t>
            </a:r>
            <a:r>
              <a:rPr sz="1900" spc="-5" dirty="0">
                <a:latin typeface="Arial MT"/>
                <a:cs typeface="Arial MT"/>
              </a:rPr>
              <a:t>line using </a:t>
            </a:r>
            <a:r>
              <a:rPr sz="1900" dirty="0">
                <a:latin typeface="Arial MT"/>
                <a:cs typeface="Arial MT"/>
              </a:rPr>
              <a:t>coordinates. </a:t>
            </a:r>
            <a:r>
              <a:rPr sz="1900" spc="-5" dirty="0">
                <a:latin typeface="Arial MT"/>
                <a:cs typeface="Arial MT"/>
              </a:rPr>
              <a:t>In this example, </a:t>
            </a:r>
            <a:r>
              <a:rPr sz="1900" dirty="0">
                <a:latin typeface="Arial MT"/>
                <a:cs typeface="Arial MT"/>
              </a:rPr>
              <a:t>a </a:t>
            </a:r>
            <a:r>
              <a:rPr sz="1900" spc="-5" dirty="0">
                <a:latin typeface="Arial MT"/>
                <a:cs typeface="Arial MT"/>
              </a:rPr>
              <a:t>line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from CCAFS, the busiest launch </a:t>
            </a:r>
            <a:r>
              <a:rPr sz="1900" dirty="0">
                <a:latin typeface="Arial MT"/>
                <a:cs typeface="Arial MT"/>
              </a:rPr>
              <a:t>site </a:t>
            </a:r>
            <a:r>
              <a:rPr sz="1900" spc="-5" dirty="0">
                <a:latin typeface="Arial MT"/>
                <a:cs typeface="Arial MT"/>
              </a:rPr>
              <a:t>in our analysis, is </a:t>
            </a:r>
            <a:r>
              <a:rPr sz="1900" dirty="0">
                <a:latin typeface="Arial MT"/>
                <a:cs typeface="Arial MT"/>
              </a:rPr>
              <a:t>connected </a:t>
            </a:r>
            <a:r>
              <a:rPr sz="1900" spc="-5" dirty="0">
                <a:latin typeface="Arial MT"/>
                <a:cs typeface="Arial MT"/>
              </a:rPr>
              <a:t>to its </a:t>
            </a:r>
            <a:r>
              <a:rPr sz="1900" dirty="0">
                <a:latin typeface="Arial MT"/>
                <a:cs typeface="Arial MT"/>
              </a:rPr>
              <a:t>closest </a:t>
            </a:r>
            <a:r>
              <a:rPr sz="1900" spc="-30" dirty="0">
                <a:latin typeface="Arial MT"/>
                <a:cs typeface="Arial MT"/>
              </a:rPr>
              <a:t>city, </a:t>
            </a:r>
            <a:r>
              <a:rPr sz="1900" spc="-15" dirty="0">
                <a:latin typeface="Arial MT"/>
                <a:cs typeface="Arial MT"/>
              </a:rPr>
              <a:t>Titusville.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With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</a:t>
            </a:r>
            <a:r>
              <a:rPr sz="1900" spc="-5" dirty="0">
                <a:latin typeface="Arial MT"/>
                <a:cs typeface="Arial MT"/>
              </a:rPr>
              <a:t> population of about 50,000, it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is only 29 KM,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or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18 </a:t>
            </a:r>
            <a:r>
              <a:rPr sz="1900" dirty="0">
                <a:latin typeface="Arial MT"/>
                <a:cs typeface="Arial MT"/>
              </a:rPr>
              <a:t>miles</a:t>
            </a:r>
            <a:r>
              <a:rPr sz="1900" spc="-5" dirty="0">
                <a:latin typeface="Arial MT"/>
                <a:cs typeface="Arial MT"/>
              </a:rPr>
              <a:t> away from the launch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site.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9" y="2529745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2" y="369331"/>
                </a:moveTo>
                <a:lnTo>
                  <a:pt x="0" y="369331"/>
                </a:lnTo>
                <a:lnTo>
                  <a:pt x="0" y="0"/>
                </a:lnTo>
                <a:lnTo>
                  <a:pt x="1058302" y="0"/>
                </a:lnTo>
                <a:lnTo>
                  <a:pt x="1058302" y="369331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0994" y="2546001"/>
            <a:ext cx="876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6965" y="1521727"/>
            <a:ext cx="9236710" cy="687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165" marR="5080" indent="-165100">
              <a:lnSpc>
                <a:spcPct val="100899"/>
              </a:lnSpc>
              <a:spcBef>
                <a:spcPts val="95"/>
              </a:spcBef>
              <a:buSzPct val="79069"/>
              <a:buChar char="•"/>
              <a:tabLst>
                <a:tab pos="177800" algn="l"/>
              </a:tabLst>
            </a:pP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pie chart, </a:t>
            </a:r>
            <a:r>
              <a:rPr sz="2150" spc="-15" dirty="0">
                <a:solidFill>
                  <a:srgbClr val="292929"/>
                </a:solidFill>
                <a:latin typeface="Arial MT"/>
                <a:cs typeface="Arial MT"/>
              </a:rPr>
              <a:t>below, </a:t>
            </a:r>
            <a:r>
              <a:rPr sz="2150" dirty="0">
                <a:solidFill>
                  <a:srgbClr val="292929"/>
                </a:solidFill>
                <a:latin typeface="Arial MT"/>
                <a:cs typeface="Arial MT"/>
              </a:rPr>
              <a:t>giving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a sense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of the amount of successful launches by </a:t>
            </a:r>
            <a:r>
              <a:rPr sz="2150" spc="-5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15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site,</a:t>
            </a:r>
            <a:r>
              <a:rPr sz="21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1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sz="215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LC-39A</a:t>
            </a:r>
            <a:r>
              <a:rPr sz="2150" spc="-1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leads</a:t>
            </a:r>
            <a:r>
              <a:rPr sz="21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1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41.7%</a:t>
            </a:r>
            <a:r>
              <a:rPr sz="21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15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rate.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20490"/>
            <a:ext cx="89509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Plotly</a:t>
            </a:r>
            <a:r>
              <a:rPr sz="4000" spc="-25" dirty="0"/>
              <a:t> </a:t>
            </a:r>
            <a:r>
              <a:rPr sz="4000" spc="-5" dirty="0"/>
              <a:t>Dash:</a:t>
            </a:r>
            <a:r>
              <a:rPr sz="4000" spc="-15" dirty="0"/>
              <a:t> </a:t>
            </a:r>
            <a:r>
              <a:rPr sz="4000" spc="-10" dirty="0"/>
              <a:t>Success</a:t>
            </a:r>
            <a:r>
              <a:rPr sz="4000" spc="-25" dirty="0"/>
              <a:t> </a:t>
            </a:r>
            <a:r>
              <a:rPr sz="4000" spc="-5" dirty="0"/>
              <a:t>Count</a:t>
            </a:r>
            <a:r>
              <a:rPr sz="4000" spc="-10" dirty="0"/>
              <a:t> for</a:t>
            </a:r>
            <a:r>
              <a:rPr sz="4000" spc="-240" dirty="0"/>
              <a:t> </a:t>
            </a:r>
            <a:r>
              <a:rPr sz="4000" spc="-10" dirty="0"/>
              <a:t>All</a:t>
            </a:r>
            <a:r>
              <a:rPr sz="4000" spc="-20" dirty="0"/>
              <a:t> </a:t>
            </a:r>
            <a:r>
              <a:rPr sz="4000" spc="-5" dirty="0"/>
              <a:t>Sites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96374"/>
            <a:ext cx="12191999" cy="34292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6564" y="608364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B7DDB"/>
                </a:solidFill>
                <a:latin typeface="Arial MT"/>
                <a:cs typeface="Arial MT"/>
              </a:rPr>
              <a:t>4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092" y="448989"/>
            <a:ext cx="247650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1102" y="1378650"/>
            <a:ext cx="9920605" cy="234378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3333750">
              <a:lnSpc>
                <a:spcPct val="100000"/>
              </a:lnSpc>
              <a:spcBef>
                <a:spcPts val="910"/>
              </a:spcBef>
            </a:pP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Project</a:t>
            </a:r>
            <a:r>
              <a:rPr sz="185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background</a:t>
            </a:r>
            <a:r>
              <a:rPr sz="185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5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context</a:t>
            </a:r>
            <a:endParaRPr sz="1850">
              <a:latin typeface="Arial MT"/>
              <a:cs typeface="Arial MT"/>
            </a:endParaRPr>
          </a:p>
          <a:p>
            <a:pPr marL="12700" marR="5080">
              <a:lnSpc>
                <a:spcPct val="131200"/>
              </a:lnSpc>
              <a:spcBef>
                <a:spcPts val="105"/>
              </a:spcBef>
            </a:pP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SpaceX advertises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Falcon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9 rocket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launches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on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its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website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with</a:t>
            </a:r>
            <a:r>
              <a:rPr sz="1600" spc="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a cost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of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62 million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dollars;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other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providers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cost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upward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of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165 million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dollars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each,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much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of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the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savings</a:t>
            </a:r>
            <a:r>
              <a:rPr sz="1600" spc="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is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because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Space </a:t>
            </a:r>
            <a:r>
              <a:rPr sz="1600" spc="10" dirty="0">
                <a:solidFill>
                  <a:srgbClr val="666666"/>
                </a:solidFill>
                <a:latin typeface="Arial MT"/>
                <a:cs typeface="Arial MT"/>
              </a:rPr>
              <a:t>X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can reuse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the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first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stage. </a:t>
            </a:r>
            <a:r>
              <a:rPr sz="1600" spc="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Therefore if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we can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determine if the first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stage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will land,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we can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determine the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cost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of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a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launch. This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information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can be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used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if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an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alternate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company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wants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to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bid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against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SpaceX</a:t>
            </a:r>
            <a:r>
              <a:rPr sz="1600" spc="-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a rocket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launch.</a:t>
            </a:r>
            <a:r>
              <a:rPr sz="1600" spc="-2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This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Capstone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Project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goes</a:t>
            </a:r>
            <a:r>
              <a:rPr sz="1600" spc="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through</a:t>
            </a:r>
            <a:r>
              <a:rPr sz="1600" spc="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the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entire</a:t>
            </a:r>
            <a:r>
              <a:rPr sz="1600" spc="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process</a:t>
            </a:r>
            <a:r>
              <a:rPr sz="1600" spc="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sz="1600" spc="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culminates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in</a:t>
            </a:r>
            <a:r>
              <a:rPr sz="1600" spc="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creating</a:t>
            </a:r>
            <a:r>
              <a:rPr sz="1600" spc="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sz="1600" spc="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machine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learning</a:t>
            </a:r>
            <a:r>
              <a:rPr sz="1600" spc="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pipeline</a:t>
            </a:r>
            <a:r>
              <a:rPr sz="1600" spc="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that </a:t>
            </a:r>
            <a:r>
              <a:rPr sz="1600" spc="-43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predicts if the first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stage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 will land, given the </a:t>
            </a:r>
            <a:r>
              <a:rPr sz="1600" spc="10" dirty="0">
                <a:solidFill>
                  <a:srgbClr val="666666"/>
                </a:solidFill>
                <a:latin typeface="Arial MT"/>
                <a:cs typeface="Arial MT"/>
              </a:rPr>
              <a:t>data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102" y="4317697"/>
            <a:ext cx="7079615" cy="1461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390900">
              <a:lnSpc>
                <a:spcPct val="100000"/>
              </a:lnSpc>
              <a:spcBef>
                <a:spcPts val="120"/>
              </a:spcBef>
            </a:pP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Problems</a:t>
            </a:r>
            <a:r>
              <a:rPr sz="185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you</a:t>
            </a:r>
            <a:r>
              <a:rPr sz="185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want</a:t>
            </a:r>
            <a:r>
              <a:rPr sz="185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5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185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answers</a:t>
            </a:r>
            <a:endParaRPr sz="18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Arial MT"/>
              <a:cs typeface="Arial MT"/>
            </a:endParaRPr>
          </a:p>
          <a:p>
            <a:pPr marL="188595" indent="-176530">
              <a:lnSpc>
                <a:spcPct val="100000"/>
              </a:lnSpc>
              <a:buChar char="&gt;"/>
              <a:tabLst>
                <a:tab pos="189230" algn="l"/>
              </a:tabLst>
            </a:pP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Where there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were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successful and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unsuccessful landings</a:t>
            </a:r>
            <a:endParaRPr sz="1600">
              <a:latin typeface="Arial MT"/>
              <a:cs typeface="Arial MT"/>
            </a:endParaRPr>
          </a:p>
          <a:p>
            <a:pPr marL="188595" indent="-176530">
              <a:lnSpc>
                <a:spcPct val="100000"/>
              </a:lnSpc>
              <a:spcBef>
                <a:spcPts val="600"/>
              </a:spcBef>
              <a:buChar char="&gt;"/>
              <a:tabLst>
                <a:tab pos="189230" algn="l"/>
              </a:tabLst>
            </a:pP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What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can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 impact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the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success/fail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rate and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 what are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tied to them</a:t>
            </a:r>
            <a:endParaRPr sz="1600">
              <a:latin typeface="Arial MT"/>
              <a:cs typeface="Arial MT"/>
            </a:endParaRPr>
          </a:p>
          <a:p>
            <a:pPr marL="188595" indent="-176530">
              <a:lnSpc>
                <a:spcPct val="100000"/>
              </a:lnSpc>
              <a:spcBef>
                <a:spcPts val="600"/>
              </a:spcBef>
              <a:buChar char="&gt;"/>
              <a:tabLst>
                <a:tab pos="189230" algn="l"/>
              </a:tabLst>
            </a:pP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What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 are the patterns,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which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can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be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used,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how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 they</a:t>
            </a:r>
            <a:r>
              <a:rPr sz="16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influence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1878" y="1843201"/>
            <a:ext cx="10109835" cy="49530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94640" marR="5080" indent="-282575">
              <a:lnSpc>
                <a:spcPts val="1850"/>
              </a:lnSpc>
              <a:spcBef>
                <a:spcPts val="160"/>
              </a:spcBef>
              <a:buSzPct val="77419"/>
              <a:buChar char="•"/>
              <a:tabLst>
                <a:tab pos="294640" algn="l"/>
                <a:tab pos="295275" algn="l"/>
              </a:tabLst>
            </a:pPr>
            <a:r>
              <a:rPr sz="1550" spc="-25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155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learned</a:t>
            </a:r>
            <a:r>
              <a:rPr sz="155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55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the previous</a:t>
            </a:r>
            <a:r>
              <a:rPr sz="15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5" dirty="0">
                <a:solidFill>
                  <a:srgbClr val="292929"/>
                </a:solidFill>
                <a:latin typeface="Arial MT"/>
                <a:cs typeface="Arial MT"/>
              </a:rPr>
              <a:t>slide 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155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15" dirty="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 LC-39A</a:t>
            </a:r>
            <a:r>
              <a:rPr sz="155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leads</a:t>
            </a:r>
            <a:r>
              <a:rPr sz="155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55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41.7%</a:t>
            </a:r>
            <a:r>
              <a:rPr sz="15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1550" spc="-5" dirty="0">
                <a:solidFill>
                  <a:srgbClr val="292929"/>
                </a:solidFill>
                <a:latin typeface="Arial MT"/>
                <a:cs typeface="Arial MT"/>
              </a:rPr>
              <a:t> rate</a:t>
            </a:r>
            <a:r>
              <a:rPr sz="15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over</a:t>
            </a:r>
            <a:r>
              <a:rPr sz="155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15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other</a:t>
            </a:r>
            <a:r>
              <a:rPr sz="1550" spc="-5" dirty="0">
                <a:solidFill>
                  <a:srgbClr val="292929"/>
                </a:solidFill>
                <a:latin typeface="Arial MT"/>
                <a:cs typeface="Arial MT"/>
              </a:rPr>
              <a:t> sites.</a:t>
            </a:r>
            <a:r>
              <a:rPr sz="15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Arial MT"/>
                <a:cs typeface="Arial MT"/>
              </a:rPr>
              <a:t>However, </a:t>
            </a:r>
            <a:r>
              <a:rPr sz="1550" spc="-4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550" spc="-5" dirty="0">
                <a:solidFill>
                  <a:srgbClr val="292929"/>
                </a:solidFill>
                <a:latin typeface="Arial MT"/>
                <a:cs typeface="Arial MT"/>
              </a:rPr>
              <a:t> clicking 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15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the interactive</a:t>
            </a:r>
            <a:r>
              <a:rPr sz="15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menu</a:t>
            </a:r>
            <a:r>
              <a:rPr sz="155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5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5" dirty="0">
                <a:solidFill>
                  <a:srgbClr val="292929"/>
                </a:solidFill>
                <a:latin typeface="Arial MT"/>
                <a:cs typeface="Arial MT"/>
              </a:rPr>
              <a:t>choosing 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this</a:t>
            </a:r>
            <a:r>
              <a:rPr sz="1550" spc="-5" dirty="0">
                <a:solidFill>
                  <a:srgbClr val="292929"/>
                </a:solidFill>
                <a:latin typeface="Arial MT"/>
                <a:cs typeface="Arial MT"/>
              </a:rPr>
              <a:t> specific site,</a:t>
            </a:r>
            <a:r>
              <a:rPr sz="15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5" dirty="0">
                <a:solidFill>
                  <a:srgbClr val="292929"/>
                </a:solidFill>
                <a:latin typeface="Arial MT"/>
                <a:cs typeface="Arial MT"/>
              </a:rPr>
              <a:t>it reveals</a:t>
            </a:r>
            <a:r>
              <a:rPr sz="15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its</a:t>
            </a:r>
            <a:r>
              <a:rPr sz="155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own</a:t>
            </a:r>
            <a:r>
              <a:rPr sz="15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1550" spc="-5" dirty="0">
                <a:solidFill>
                  <a:srgbClr val="292929"/>
                </a:solidFill>
                <a:latin typeface="Arial MT"/>
                <a:cs typeface="Arial MT"/>
              </a:rPr>
              <a:t> ratio 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5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15" dirty="0">
                <a:solidFill>
                  <a:srgbClr val="292929"/>
                </a:solidFill>
                <a:latin typeface="Arial MT"/>
                <a:cs typeface="Arial MT"/>
              </a:rPr>
              <a:t>76.9%: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20490"/>
            <a:ext cx="97770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Plotly</a:t>
            </a:r>
            <a:r>
              <a:rPr sz="4000" spc="-30" dirty="0"/>
              <a:t> </a:t>
            </a:r>
            <a:r>
              <a:rPr sz="4000" spc="-5" dirty="0"/>
              <a:t>Dash:</a:t>
            </a:r>
            <a:r>
              <a:rPr sz="4000" spc="-15" dirty="0"/>
              <a:t> </a:t>
            </a:r>
            <a:r>
              <a:rPr sz="4000" spc="-5" dirty="0"/>
              <a:t>Highest</a:t>
            </a:r>
            <a:r>
              <a:rPr sz="4000" spc="-20" dirty="0"/>
              <a:t> </a:t>
            </a:r>
            <a:r>
              <a:rPr sz="4000" spc="-5" dirty="0"/>
              <a:t>Launch</a:t>
            </a:r>
            <a:r>
              <a:rPr sz="4000" spc="-20" dirty="0"/>
              <a:t> </a:t>
            </a:r>
            <a:r>
              <a:rPr sz="4000" spc="-10" dirty="0"/>
              <a:t>Success</a:t>
            </a:r>
            <a:r>
              <a:rPr sz="4000" spc="-25" dirty="0"/>
              <a:t> </a:t>
            </a:r>
            <a:r>
              <a:rPr sz="4000" spc="-5" dirty="0"/>
              <a:t>Ratio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57788"/>
            <a:ext cx="12191999" cy="351927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0225" y="1464826"/>
            <a:ext cx="9627235" cy="126619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5"/>
              </a:spcBef>
            </a:pP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Below,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at the bottom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section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the page, we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can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use 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slider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choose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range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 Kg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(here,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full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spectrum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has been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selected)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 its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historical data on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 rate,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denoted with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 “1”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 failure as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“0”.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Note that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most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high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is in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between 2000 and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6000 Kg.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93033"/>
            <a:ext cx="96018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/>
              <a:t>Plotly</a:t>
            </a:r>
            <a:r>
              <a:rPr sz="3400" spc="-20" dirty="0"/>
              <a:t> </a:t>
            </a:r>
            <a:r>
              <a:rPr sz="3400" spc="-5" dirty="0"/>
              <a:t>Dash:</a:t>
            </a:r>
            <a:r>
              <a:rPr sz="3400" spc="-200" dirty="0"/>
              <a:t> </a:t>
            </a:r>
            <a:r>
              <a:rPr sz="3400" spc="-10" dirty="0"/>
              <a:t>All</a:t>
            </a:r>
            <a:r>
              <a:rPr sz="3400" spc="-15" dirty="0"/>
              <a:t> </a:t>
            </a:r>
            <a:r>
              <a:rPr sz="3400" spc="-10" dirty="0"/>
              <a:t>Sites</a:t>
            </a:r>
            <a:r>
              <a:rPr sz="3400" spc="-20" dirty="0"/>
              <a:t> </a:t>
            </a:r>
            <a:r>
              <a:rPr sz="3400" spc="-10" dirty="0"/>
              <a:t>Payload</a:t>
            </a:r>
            <a:r>
              <a:rPr sz="3400" spc="-15" dirty="0"/>
              <a:t> </a:t>
            </a:r>
            <a:r>
              <a:rPr sz="3400" dirty="0"/>
              <a:t>vs</a:t>
            </a:r>
            <a:r>
              <a:rPr sz="3400" spc="-15" dirty="0"/>
              <a:t> </a:t>
            </a:r>
            <a:r>
              <a:rPr sz="3400" spc="-5" dirty="0"/>
              <a:t>Launch</a:t>
            </a:r>
            <a:r>
              <a:rPr sz="3400" spc="-10" dirty="0"/>
              <a:t> </a:t>
            </a:r>
            <a:r>
              <a:rPr sz="3400" spc="-5" dirty="0"/>
              <a:t>Outcome</a:t>
            </a:r>
            <a:endParaRPr sz="3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712" y="2847650"/>
            <a:ext cx="11212565" cy="31318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9" y="2529745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2" y="369331"/>
                </a:moveTo>
                <a:lnTo>
                  <a:pt x="0" y="369331"/>
                </a:lnTo>
                <a:lnTo>
                  <a:pt x="0" y="0"/>
                </a:lnTo>
                <a:lnTo>
                  <a:pt x="1058302" y="0"/>
                </a:lnTo>
                <a:lnTo>
                  <a:pt x="1058302" y="369331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0994" y="2546001"/>
            <a:ext cx="876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34" y="2096337"/>
            <a:ext cx="504571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Although all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models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were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very close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accuracy,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Decision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45" dirty="0">
                <a:solidFill>
                  <a:srgbClr val="292929"/>
                </a:solidFill>
                <a:latin typeface="Arial"/>
                <a:cs typeface="Arial"/>
              </a:rPr>
              <a:t>Tree</a:t>
            </a:r>
            <a:r>
              <a:rPr sz="22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came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slightly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ahead, as the bar graph on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right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shows.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8247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Classificatio</a:t>
            </a:r>
            <a:r>
              <a:rPr dirty="0"/>
              <a:t>n</a:t>
            </a:r>
            <a:r>
              <a:rPr spc="-210" dirty="0"/>
              <a:t> </a:t>
            </a:r>
            <a:r>
              <a:rPr spc="-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1924" y="1565911"/>
            <a:ext cx="5143500" cy="39814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25" y="1774276"/>
            <a:ext cx="4910455" cy="368046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36195">
              <a:lnSpc>
                <a:spcPts val="2380"/>
              </a:lnSpc>
              <a:spcBef>
                <a:spcPts val="395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 this Confusion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Matrix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diagram on the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right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can see a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pattern among all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models: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very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high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False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Positive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ts val="2200"/>
              </a:lnSpc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12.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However,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other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models,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endParaRPr sz="2200">
              <a:latin typeface="Arial MT"/>
              <a:cs typeface="Arial MT"/>
            </a:endParaRPr>
          </a:p>
          <a:p>
            <a:pPr marL="12700" marR="5080">
              <a:lnSpc>
                <a:spcPts val="2380"/>
              </a:lnSpc>
              <a:spcBef>
                <a:spcPts val="165"/>
              </a:spcBef>
            </a:pP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True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Positives at 3, just below 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Decision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Tree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score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4.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top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things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off,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True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Negative is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2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here, but all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others were 3. With all that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said,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even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though</a:t>
            </a:r>
            <a:r>
              <a:rPr sz="2200" spc="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accuracy</a:t>
            </a:r>
            <a:r>
              <a:rPr sz="2200" spc="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slightly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higher,</a:t>
            </a:r>
            <a:r>
              <a:rPr sz="2200" spc="1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Decision</a:t>
            </a:r>
            <a:r>
              <a:rPr sz="2200" spc="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Tree</a:t>
            </a:r>
            <a:r>
              <a:rPr sz="2200" spc="1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indisputably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choice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this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project.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35496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Confusion</a:t>
            </a:r>
            <a:r>
              <a:rPr spc="-90" dirty="0"/>
              <a:t> </a:t>
            </a:r>
            <a:r>
              <a:rPr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1500" y="1601800"/>
            <a:ext cx="5219699" cy="4267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610" y="1868151"/>
            <a:ext cx="9783445" cy="41783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84150" indent="-172085">
              <a:lnSpc>
                <a:spcPct val="100000"/>
              </a:lnSpc>
              <a:spcBef>
                <a:spcPts val="120"/>
              </a:spcBef>
              <a:buChar char="•"/>
              <a:tabLst>
                <a:tab pos="184785" algn="l"/>
              </a:tabLst>
            </a:pP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SpaceX data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readily and openly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accessible,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 with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 a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plethora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 of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details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 to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gather data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from;</a:t>
            </a:r>
            <a:endParaRPr sz="185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1820"/>
              </a:spcBef>
              <a:buChar char="•"/>
              <a:tabLst>
                <a:tab pos="184785" algn="l"/>
              </a:tabLst>
            </a:pP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Most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high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rate missions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had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in between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2000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6000 Kg;</a:t>
            </a:r>
            <a:endParaRPr sz="185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1814"/>
              </a:spcBef>
              <a:buChar char="•"/>
              <a:tabLst>
                <a:tab pos="184785" algn="l"/>
              </a:tabLst>
            </a:pP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All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analyzed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are at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good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distance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 from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major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cities</a:t>
            </a:r>
            <a:endParaRPr sz="18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92929"/>
              </a:buClr>
              <a:buFont typeface="Arial MT"/>
              <a:buChar char="•"/>
            </a:pPr>
            <a:endParaRPr sz="1750">
              <a:latin typeface="Arial MT"/>
              <a:cs typeface="Arial MT"/>
            </a:endParaRPr>
          </a:p>
          <a:p>
            <a:pPr marL="184150" marR="453390" indent="-172085">
              <a:lnSpc>
                <a:spcPts val="2020"/>
              </a:lnSpc>
              <a:spcBef>
                <a:spcPts val="5"/>
              </a:spcBef>
              <a:buChar char="•"/>
              <a:tabLst>
                <a:tab pos="184785" algn="l"/>
              </a:tabLst>
            </a:pP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The SpaceX Falcon 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9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missions, in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general,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have been 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a success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regardless of payload </a:t>
            </a:r>
            <a:r>
              <a:rPr sz="1850" spc="-5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mass,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orbit,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or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landing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site (yes,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even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drone ships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in the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middle of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ocean)</a:t>
            </a:r>
            <a:endParaRPr sz="1850">
              <a:latin typeface="Arial MT"/>
              <a:cs typeface="Arial MT"/>
            </a:endParaRPr>
          </a:p>
          <a:p>
            <a:pPr marL="184150" marR="253365" indent="-172085">
              <a:lnSpc>
                <a:spcPts val="2020"/>
              </a:lnSpc>
              <a:spcBef>
                <a:spcPts val="1395"/>
              </a:spcBef>
              <a:buChar char="•"/>
              <a:tabLst>
                <a:tab pos="184785" algn="l"/>
              </a:tabLst>
            </a:pP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fact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reusable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rocket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 a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significant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 reduced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cost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 compared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competitors, </a:t>
            </a:r>
            <a:r>
              <a:rPr sz="1850" spc="-5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such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high 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success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rate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despite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factors 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mentioned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above,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it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would be </a:t>
            </a:r>
            <a:r>
              <a:rPr sz="1850" spc="-5" dirty="0">
                <a:solidFill>
                  <a:srgbClr val="292929"/>
                </a:solidFill>
                <a:latin typeface="Arial MT"/>
                <a:cs typeface="Arial MT"/>
              </a:rPr>
              <a:t>difficult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 argue</a:t>
            </a:r>
            <a:r>
              <a:rPr sz="185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against SpaceX’s 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case</a:t>
            </a:r>
            <a:endParaRPr sz="1850">
              <a:latin typeface="Arial MT"/>
              <a:cs typeface="Arial MT"/>
            </a:endParaRPr>
          </a:p>
          <a:p>
            <a:pPr marL="184150" marR="259715" indent="-172085">
              <a:lnSpc>
                <a:spcPts val="2020"/>
              </a:lnSpc>
              <a:spcBef>
                <a:spcPts val="1400"/>
              </a:spcBef>
              <a:buChar char="•"/>
              <a:tabLst>
                <a:tab pos="184785" algn="l"/>
              </a:tabLst>
            </a:pP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Among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K-Nearest Neighbors, Support </a:t>
            </a:r>
            <a:r>
              <a:rPr sz="1850" spc="-15" dirty="0">
                <a:solidFill>
                  <a:srgbClr val="292929"/>
                </a:solidFill>
                <a:latin typeface="Arial MT"/>
                <a:cs typeface="Arial MT"/>
              </a:rPr>
              <a:t>Vector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Machine,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Logistic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 Regression and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Decision </a:t>
            </a:r>
            <a:r>
              <a:rPr sz="1850" spc="-5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-10" dirty="0">
                <a:solidFill>
                  <a:srgbClr val="292929"/>
                </a:solidFill>
                <a:latin typeface="Arial MT"/>
                <a:cs typeface="Arial MT"/>
              </a:rPr>
              <a:t>Tree</a:t>
            </a:r>
            <a:r>
              <a:rPr sz="185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models,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latter 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came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out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ahead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0.85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score</a:t>
            </a:r>
            <a:endParaRPr sz="185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1165"/>
              </a:spcBef>
              <a:buChar char="•"/>
              <a:tabLst>
                <a:tab pos="184785" algn="l"/>
              </a:tabLst>
            </a:pP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With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points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 above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considered, 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we can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conclude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 the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Falcon 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9 </a:t>
            </a:r>
            <a:r>
              <a:rPr sz="1850" spc="5" dirty="0">
                <a:solidFill>
                  <a:srgbClr val="292929"/>
                </a:solidFill>
                <a:latin typeface="Arial MT"/>
                <a:cs typeface="Arial MT"/>
              </a:rPr>
              <a:t>rocket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will</a:t>
            </a:r>
            <a:r>
              <a:rPr sz="185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land.</a:t>
            </a:r>
            <a:r>
              <a:rPr sz="185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292929"/>
                </a:solidFill>
                <a:latin typeface="Arial MT"/>
                <a:cs typeface="Arial MT"/>
              </a:rPr>
              <a:t>Again.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25844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80592" y="639616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B7DDB"/>
                </a:solidFill>
                <a:latin typeface="Arial MT"/>
                <a:cs typeface="Arial MT"/>
              </a:rPr>
              <a:t>5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2" y="2812774"/>
            <a:ext cx="1058545" cy="369570"/>
          </a:xfrm>
          <a:prstGeom prst="rect">
            <a:avLst/>
          </a:prstGeom>
          <a:solidFill>
            <a:srgbClr val="0948CB"/>
          </a:solidFill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36" y="1417232"/>
            <a:ext cx="9080500" cy="450786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spc="-5" dirty="0">
                <a:solidFill>
                  <a:srgbClr val="0B49CB"/>
                </a:solidFill>
                <a:latin typeface="Arial MT"/>
                <a:cs typeface="Arial MT"/>
              </a:rPr>
              <a:t>Executive</a:t>
            </a:r>
            <a:r>
              <a:rPr sz="2200" spc="-55" dirty="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B49CB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  <a:p>
            <a:pPr marL="24130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methodology:</a:t>
            </a:r>
            <a:endParaRPr sz="2200">
              <a:latin typeface="Arial MT"/>
              <a:cs typeface="Arial MT"/>
            </a:endParaRPr>
          </a:p>
          <a:p>
            <a:pPr marL="698500" lvl="1" indent="-193040">
              <a:lnSpc>
                <a:spcPct val="100000"/>
              </a:lnSpc>
              <a:spcBef>
                <a:spcPts val="1410"/>
              </a:spcBef>
              <a:buChar char="•"/>
              <a:tabLst>
                <a:tab pos="698500" algn="l"/>
              </a:tabLst>
            </a:pPr>
            <a:r>
              <a:rPr sz="1900" spc="-5" dirty="0">
                <a:solidFill>
                  <a:srgbClr val="757070"/>
                </a:solidFill>
                <a:latin typeface="Arial MT"/>
                <a:cs typeface="Arial MT"/>
              </a:rPr>
              <a:t>Utilized</a:t>
            </a:r>
            <a:r>
              <a:rPr sz="1900" spc="-125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57070"/>
                </a:solidFill>
                <a:latin typeface="Arial MT"/>
                <a:cs typeface="Arial MT"/>
              </a:rPr>
              <a:t>API</a:t>
            </a:r>
            <a:r>
              <a:rPr sz="1900" spc="-30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57070"/>
                </a:solidFill>
                <a:latin typeface="Arial MT"/>
                <a:cs typeface="Arial MT"/>
              </a:rPr>
              <a:t>and</a:t>
            </a:r>
            <a:r>
              <a:rPr sz="1900" spc="-20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900" spc="-15" dirty="0">
                <a:solidFill>
                  <a:srgbClr val="757070"/>
                </a:solidFill>
                <a:latin typeface="Arial MT"/>
                <a:cs typeface="Arial MT"/>
              </a:rPr>
              <a:t>Web</a:t>
            </a:r>
            <a:r>
              <a:rPr sz="1900" spc="-20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57070"/>
                </a:solidFill>
                <a:latin typeface="Arial MT"/>
                <a:cs typeface="Arial MT"/>
              </a:rPr>
              <a:t>Scraping</a:t>
            </a:r>
            <a:endParaRPr sz="1900">
              <a:latin typeface="Arial MT"/>
              <a:cs typeface="Arial MT"/>
            </a:endParaRPr>
          </a:p>
          <a:p>
            <a:pPr marL="241300" indent="-187325">
              <a:lnSpc>
                <a:spcPct val="100000"/>
              </a:lnSpc>
              <a:spcBef>
                <a:spcPts val="1390"/>
              </a:spcBef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wrangling</a:t>
            </a:r>
            <a:endParaRPr sz="2200">
              <a:latin typeface="Arial MT"/>
              <a:cs typeface="Arial MT"/>
            </a:endParaRPr>
          </a:p>
          <a:p>
            <a:pPr marL="698500" lvl="1" indent="-193040">
              <a:lnSpc>
                <a:spcPct val="100000"/>
              </a:lnSpc>
              <a:spcBef>
                <a:spcPts val="1410"/>
              </a:spcBef>
              <a:buChar char="•"/>
              <a:tabLst>
                <a:tab pos="698500" algn="l"/>
              </a:tabLst>
            </a:pPr>
            <a:r>
              <a:rPr sz="1900" spc="-5" dirty="0">
                <a:solidFill>
                  <a:srgbClr val="757070"/>
                </a:solidFill>
                <a:latin typeface="Arial MT"/>
                <a:cs typeface="Arial MT"/>
              </a:rPr>
              <a:t>Only</a:t>
            </a:r>
            <a:r>
              <a:rPr sz="1900" spc="-15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57070"/>
                </a:solidFill>
                <a:latin typeface="Arial MT"/>
                <a:cs typeface="Arial MT"/>
              </a:rPr>
              <a:t>Falcon</a:t>
            </a:r>
            <a:r>
              <a:rPr sz="1900" spc="-10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57070"/>
                </a:solidFill>
                <a:latin typeface="Arial MT"/>
                <a:cs typeface="Arial MT"/>
              </a:rPr>
              <a:t>9</a:t>
            </a:r>
            <a:r>
              <a:rPr sz="1900" spc="-10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57070"/>
                </a:solidFill>
                <a:latin typeface="Arial MT"/>
                <a:cs typeface="Arial MT"/>
              </a:rPr>
              <a:t>data</a:t>
            </a:r>
            <a:r>
              <a:rPr sz="1900" spc="-10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57070"/>
                </a:solidFill>
                <a:latin typeface="Arial MT"/>
                <a:cs typeface="Arial MT"/>
              </a:rPr>
              <a:t>was</a:t>
            </a:r>
            <a:r>
              <a:rPr sz="1900" spc="-10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57070"/>
                </a:solidFill>
                <a:latin typeface="Arial MT"/>
                <a:cs typeface="Arial MT"/>
              </a:rPr>
              <a:t>used;</a:t>
            </a:r>
            <a:r>
              <a:rPr sz="1900" spc="-15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57070"/>
                </a:solidFill>
                <a:latin typeface="Arial MT"/>
                <a:cs typeface="Arial MT"/>
              </a:rPr>
              <a:t>one-hot-encoding</a:t>
            </a:r>
            <a:r>
              <a:rPr sz="1900" spc="-10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57070"/>
                </a:solidFill>
                <a:latin typeface="Arial MT"/>
                <a:cs typeface="Arial MT"/>
              </a:rPr>
              <a:t>for</a:t>
            </a:r>
            <a:r>
              <a:rPr sz="1900" spc="-10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57070"/>
                </a:solidFill>
                <a:latin typeface="Arial MT"/>
                <a:cs typeface="Arial MT"/>
              </a:rPr>
              <a:t>non-numerical</a:t>
            </a:r>
            <a:r>
              <a:rPr sz="1900" spc="-10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57070"/>
                </a:solidFill>
                <a:latin typeface="Arial MT"/>
                <a:cs typeface="Arial MT"/>
              </a:rPr>
              <a:t>categories</a:t>
            </a:r>
            <a:endParaRPr sz="1900">
              <a:latin typeface="Arial MT"/>
              <a:cs typeface="Arial MT"/>
            </a:endParaRPr>
          </a:p>
          <a:p>
            <a:pPr marL="241300" indent="-187325">
              <a:lnSpc>
                <a:spcPct val="100000"/>
              </a:lnSpc>
              <a:spcBef>
                <a:spcPts val="1390"/>
              </a:spcBef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(EDA)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visualization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endParaRPr sz="2200">
              <a:latin typeface="Arial MT"/>
              <a:cs typeface="Arial MT"/>
            </a:endParaRPr>
          </a:p>
          <a:p>
            <a:pPr marL="24130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visual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Dash</a:t>
            </a:r>
            <a:endParaRPr sz="2200">
              <a:latin typeface="Arial MT"/>
              <a:cs typeface="Arial MT"/>
            </a:endParaRPr>
          </a:p>
          <a:p>
            <a:pPr marL="24130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endParaRPr sz="2200">
              <a:latin typeface="Arial MT"/>
              <a:cs typeface="Arial MT"/>
            </a:endParaRPr>
          </a:p>
          <a:p>
            <a:pPr marL="698500" lvl="1" indent="-193040">
              <a:lnSpc>
                <a:spcPct val="100000"/>
              </a:lnSpc>
              <a:spcBef>
                <a:spcPts val="1410"/>
              </a:spcBef>
              <a:buChar char="•"/>
              <a:tabLst>
                <a:tab pos="698500" algn="l"/>
              </a:tabLst>
            </a:pPr>
            <a:r>
              <a:rPr sz="1900" spc="-5" dirty="0">
                <a:solidFill>
                  <a:srgbClr val="757070"/>
                </a:solidFill>
                <a:latin typeface="Arial MT"/>
                <a:cs typeface="Arial MT"/>
              </a:rPr>
              <a:t>Explored</a:t>
            </a:r>
            <a:r>
              <a:rPr sz="1900" spc="-20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57070"/>
                </a:solidFill>
                <a:latin typeface="Arial MT"/>
                <a:cs typeface="Arial MT"/>
              </a:rPr>
              <a:t>launch</a:t>
            </a:r>
            <a:r>
              <a:rPr sz="1900" spc="-15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57070"/>
                </a:solidFill>
                <a:latin typeface="Arial MT"/>
                <a:cs typeface="Arial MT"/>
              </a:rPr>
              <a:t>sites,</a:t>
            </a:r>
            <a:r>
              <a:rPr sz="1900" spc="-15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57070"/>
                </a:solidFill>
                <a:latin typeface="Arial MT"/>
                <a:cs typeface="Arial MT"/>
              </a:rPr>
              <a:t>orbits,</a:t>
            </a:r>
            <a:r>
              <a:rPr sz="1900" spc="-15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57070"/>
                </a:solidFill>
                <a:latin typeface="Arial MT"/>
                <a:cs typeface="Arial MT"/>
              </a:rPr>
              <a:t>payloads</a:t>
            </a:r>
            <a:r>
              <a:rPr sz="1900" spc="-15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57070"/>
                </a:solidFill>
                <a:latin typeface="Arial MT"/>
                <a:cs typeface="Arial MT"/>
              </a:rPr>
              <a:t>and</a:t>
            </a:r>
            <a:r>
              <a:rPr sz="1900" spc="-10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57070"/>
                </a:solidFill>
                <a:latin typeface="Arial MT"/>
                <a:cs typeface="Arial MT"/>
              </a:rPr>
              <a:t>success/failure</a:t>
            </a:r>
            <a:r>
              <a:rPr sz="1900" spc="-15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57070"/>
                </a:solidFill>
                <a:latin typeface="Arial MT"/>
                <a:cs typeface="Arial MT"/>
              </a:rPr>
              <a:t>rates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27165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6" y="1839848"/>
            <a:ext cx="8674100" cy="3891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2200" spc="-1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collect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on:</a:t>
            </a:r>
            <a:endParaRPr sz="2200">
              <a:latin typeface="Arial MT"/>
              <a:cs typeface="Arial MT"/>
            </a:endParaRPr>
          </a:p>
          <a:p>
            <a:pPr marL="427990" lvl="1" indent="-322580">
              <a:lnSpc>
                <a:spcPct val="100000"/>
              </a:lnSpc>
              <a:buChar char="-"/>
              <a:tabLst>
                <a:tab pos="427355" algn="l"/>
                <a:tab pos="428625" algn="l"/>
              </a:tabLst>
            </a:pPr>
            <a:r>
              <a:rPr sz="2200" spc="-5" dirty="0">
                <a:solidFill>
                  <a:srgbClr val="666666"/>
                </a:solidFill>
                <a:latin typeface="Arial MT"/>
                <a:cs typeface="Arial MT"/>
              </a:rPr>
              <a:t>Booster</a:t>
            </a:r>
            <a:r>
              <a:rPr sz="2200" spc="-4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666666"/>
                </a:solidFill>
                <a:latin typeface="Arial MT"/>
                <a:cs typeface="Arial MT"/>
              </a:rPr>
              <a:t>Version</a:t>
            </a:r>
            <a:endParaRPr sz="2200">
              <a:latin typeface="Arial MT"/>
              <a:cs typeface="Arial MT"/>
            </a:endParaRPr>
          </a:p>
          <a:p>
            <a:pPr marL="427990" lvl="1" indent="-322580">
              <a:lnSpc>
                <a:spcPct val="100000"/>
              </a:lnSpc>
              <a:buChar char="-"/>
              <a:tabLst>
                <a:tab pos="427355" algn="l"/>
                <a:tab pos="428625" algn="l"/>
              </a:tabLst>
            </a:pPr>
            <a:r>
              <a:rPr sz="2200" spc="-5" dirty="0">
                <a:solidFill>
                  <a:srgbClr val="666666"/>
                </a:solidFill>
                <a:latin typeface="Arial MT"/>
                <a:cs typeface="Arial MT"/>
              </a:rPr>
              <a:t>Launch</a:t>
            </a:r>
            <a:r>
              <a:rPr sz="2200" spc="-5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666666"/>
                </a:solidFill>
                <a:latin typeface="Arial MT"/>
                <a:cs typeface="Arial MT"/>
              </a:rPr>
              <a:t>Site</a:t>
            </a:r>
            <a:endParaRPr sz="2200">
              <a:latin typeface="Arial MT"/>
              <a:cs typeface="Arial MT"/>
            </a:endParaRPr>
          </a:p>
          <a:p>
            <a:pPr marL="427990" lvl="1" indent="-322580">
              <a:lnSpc>
                <a:spcPct val="100000"/>
              </a:lnSpc>
              <a:buChar char="-"/>
              <a:tabLst>
                <a:tab pos="427355" algn="l"/>
                <a:tab pos="428625" algn="l"/>
              </a:tabLst>
            </a:pPr>
            <a:r>
              <a:rPr sz="2200" spc="-5" dirty="0">
                <a:solidFill>
                  <a:srgbClr val="666666"/>
                </a:solidFill>
                <a:latin typeface="Arial MT"/>
                <a:cs typeface="Arial MT"/>
              </a:rPr>
              <a:t>Payload</a:t>
            </a:r>
            <a:r>
              <a:rPr sz="2200" spc="-5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666666"/>
                </a:solidFill>
                <a:latin typeface="Arial MT"/>
                <a:cs typeface="Arial MT"/>
              </a:rPr>
              <a:t>Mass</a:t>
            </a:r>
            <a:endParaRPr sz="2200">
              <a:latin typeface="Arial MT"/>
              <a:cs typeface="Arial MT"/>
            </a:endParaRPr>
          </a:p>
          <a:p>
            <a:pPr marL="427990" lvl="1" indent="-322580">
              <a:lnSpc>
                <a:spcPct val="100000"/>
              </a:lnSpc>
              <a:buChar char="-"/>
              <a:tabLst>
                <a:tab pos="427355" algn="l"/>
                <a:tab pos="428625" algn="l"/>
              </a:tabLst>
            </a:pPr>
            <a:r>
              <a:rPr sz="2200" spc="-5" dirty="0">
                <a:solidFill>
                  <a:srgbClr val="666666"/>
                </a:solidFill>
                <a:latin typeface="Arial MT"/>
                <a:cs typeface="Arial MT"/>
              </a:rPr>
              <a:t>Core</a:t>
            </a:r>
            <a:r>
              <a:rPr sz="2200" spc="-3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666666"/>
                </a:solidFill>
                <a:latin typeface="Arial MT"/>
                <a:cs typeface="Arial MT"/>
              </a:rPr>
              <a:t>(the</a:t>
            </a:r>
            <a:r>
              <a:rPr sz="2200" spc="-3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666666"/>
                </a:solidFill>
                <a:latin typeface="Arial MT"/>
                <a:cs typeface="Arial MT"/>
              </a:rPr>
              <a:t>reusable</a:t>
            </a:r>
            <a:r>
              <a:rPr sz="2200" spc="-2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666666"/>
                </a:solidFill>
                <a:latin typeface="Arial MT"/>
                <a:cs typeface="Arial MT"/>
              </a:rPr>
              <a:t>booster)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Web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Scraping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used to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collect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 Falcon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Data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on:</a:t>
            </a:r>
            <a:endParaRPr sz="2200">
              <a:latin typeface="Arial MT"/>
              <a:cs typeface="Arial MT"/>
            </a:endParaRPr>
          </a:p>
          <a:p>
            <a:pPr marL="369570" lvl="1" indent="-170815">
              <a:lnSpc>
                <a:spcPct val="100000"/>
              </a:lnSpc>
              <a:buChar char="-"/>
              <a:tabLst>
                <a:tab pos="370205" algn="l"/>
              </a:tabLst>
            </a:pPr>
            <a:r>
              <a:rPr sz="2200" spc="-5" dirty="0">
                <a:solidFill>
                  <a:srgbClr val="666666"/>
                </a:solidFill>
                <a:latin typeface="Arial MT"/>
                <a:cs typeface="Arial MT"/>
              </a:rPr>
              <a:t>Flight</a:t>
            </a:r>
            <a:r>
              <a:rPr sz="2200" spc="-25" dirty="0">
                <a:solidFill>
                  <a:srgbClr val="666666"/>
                </a:solidFill>
                <a:latin typeface="Arial MT"/>
                <a:cs typeface="Arial MT"/>
              </a:rPr>
              <a:t> number,</a:t>
            </a:r>
            <a:r>
              <a:rPr sz="2200" spc="-2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666666"/>
                </a:solidFill>
                <a:latin typeface="Arial MT"/>
                <a:cs typeface="Arial MT"/>
              </a:rPr>
              <a:t>Date</a:t>
            </a:r>
            <a:r>
              <a:rPr sz="2200" spc="-1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sz="2200" spc="-6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666666"/>
                </a:solidFill>
                <a:latin typeface="Arial MT"/>
                <a:cs typeface="Arial MT"/>
              </a:rPr>
              <a:t>Time</a:t>
            </a:r>
            <a:endParaRPr sz="2200">
              <a:latin typeface="Arial MT"/>
              <a:cs typeface="Arial MT"/>
            </a:endParaRPr>
          </a:p>
          <a:p>
            <a:pPr marL="369570" lvl="1" indent="-170815">
              <a:lnSpc>
                <a:spcPct val="100000"/>
              </a:lnSpc>
              <a:buChar char="-"/>
              <a:tabLst>
                <a:tab pos="370205" algn="l"/>
              </a:tabLst>
            </a:pPr>
            <a:r>
              <a:rPr sz="2200" spc="-5" dirty="0">
                <a:solidFill>
                  <a:srgbClr val="666666"/>
                </a:solidFill>
                <a:latin typeface="Arial MT"/>
                <a:cs typeface="Arial MT"/>
              </a:rPr>
              <a:t>Booster</a:t>
            </a:r>
            <a:r>
              <a:rPr sz="2200" spc="-3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666666"/>
                </a:solidFill>
                <a:latin typeface="Arial MT"/>
                <a:cs typeface="Arial MT"/>
              </a:rPr>
              <a:t>Version</a:t>
            </a:r>
            <a:r>
              <a:rPr sz="2200" spc="-2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sz="2200" spc="-2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666666"/>
                </a:solidFill>
                <a:latin typeface="Arial MT"/>
                <a:cs typeface="Arial MT"/>
              </a:rPr>
              <a:t>Landing</a:t>
            </a:r>
            <a:endParaRPr sz="2200">
              <a:latin typeface="Arial MT"/>
              <a:cs typeface="Arial MT"/>
            </a:endParaRPr>
          </a:p>
          <a:p>
            <a:pPr marL="369570" lvl="1" indent="-170815">
              <a:lnSpc>
                <a:spcPct val="100000"/>
              </a:lnSpc>
              <a:buChar char="-"/>
              <a:tabLst>
                <a:tab pos="370205" algn="l"/>
              </a:tabLst>
            </a:pPr>
            <a:r>
              <a:rPr sz="2200" spc="-5" dirty="0">
                <a:solidFill>
                  <a:srgbClr val="666666"/>
                </a:solidFill>
                <a:latin typeface="Arial MT"/>
                <a:cs typeface="Arial MT"/>
              </a:rPr>
              <a:t>Launch</a:t>
            </a:r>
            <a:r>
              <a:rPr sz="2200" spc="-5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666666"/>
                </a:solidFill>
                <a:latin typeface="Arial MT"/>
                <a:cs typeface="Arial MT"/>
              </a:rPr>
              <a:t>Site</a:t>
            </a:r>
            <a:endParaRPr sz="2200">
              <a:latin typeface="Arial MT"/>
              <a:cs typeface="Arial MT"/>
            </a:endParaRPr>
          </a:p>
          <a:p>
            <a:pPr marL="369570" lvl="1" indent="-170815">
              <a:lnSpc>
                <a:spcPct val="100000"/>
              </a:lnSpc>
              <a:buChar char="-"/>
              <a:tabLst>
                <a:tab pos="370205" algn="l"/>
              </a:tabLst>
            </a:pPr>
            <a:r>
              <a:rPr sz="2200" spc="-5" dirty="0">
                <a:solidFill>
                  <a:srgbClr val="666666"/>
                </a:solidFill>
                <a:latin typeface="Arial MT"/>
                <a:cs typeface="Arial MT"/>
              </a:rPr>
              <a:t>Payload</a:t>
            </a:r>
            <a:r>
              <a:rPr sz="2200" spc="-3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sz="2200" spc="-2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666666"/>
                </a:solidFill>
                <a:latin typeface="Arial MT"/>
                <a:cs typeface="Arial MT"/>
              </a:rPr>
              <a:t>Payload</a:t>
            </a:r>
            <a:r>
              <a:rPr sz="2200" spc="-3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666666"/>
                </a:solidFill>
                <a:latin typeface="Arial MT"/>
                <a:cs typeface="Arial MT"/>
              </a:rPr>
              <a:t>Mass</a:t>
            </a:r>
            <a:endParaRPr sz="2200">
              <a:latin typeface="Arial MT"/>
              <a:cs typeface="Arial MT"/>
            </a:endParaRPr>
          </a:p>
          <a:p>
            <a:pPr marL="369570" lvl="1" indent="-170815">
              <a:lnSpc>
                <a:spcPct val="100000"/>
              </a:lnSpc>
              <a:buChar char="-"/>
              <a:tabLst>
                <a:tab pos="370205" algn="l"/>
              </a:tabLst>
            </a:pPr>
            <a:r>
              <a:rPr sz="2200" spc="-5" dirty="0">
                <a:solidFill>
                  <a:srgbClr val="666666"/>
                </a:solidFill>
                <a:latin typeface="Arial MT"/>
                <a:cs typeface="Arial MT"/>
              </a:rPr>
              <a:t>Orbit</a:t>
            </a:r>
            <a:r>
              <a:rPr sz="2200" spc="-5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666666"/>
                </a:solidFill>
                <a:latin typeface="Arial MT"/>
                <a:cs typeface="Arial MT"/>
              </a:rPr>
              <a:t>Destination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32105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1046" y="1940523"/>
            <a:ext cx="4495800" cy="2072639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91770" marR="5080" indent="-179705">
              <a:lnSpc>
                <a:spcPts val="1950"/>
              </a:lnSpc>
              <a:spcBef>
                <a:spcPts val="575"/>
              </a:spcBef>
              <a:buChar char="•"/>
              <a:tabLst>
                <a:tab pos="192405" algn="l"/>
              </a:tabLst>
            </a:pP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Data </a:t>
            </a:r>
            <a:r>
              <a:rPr sz="2000" spc="15" dirty="0">
                <a:solidFill>
                  <a:srgbClr val="292929"/>
                </a:solidFill>
                <a:latin typeface="Arial MT"/>
                <a:cs typeface="Arial MT"/>
              </a:rPr>
              <a:t>was 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pulled from </a:t>
            </a:r>
            <a:r>
              <a:rPr sz="2000" spc="15" dirty="0">
                <a:solidFill>
                  <a:srgbClr val="292929"/>
                </a:solidFill>
                <a:latin typeface="Arial MT"/>
                <a:cs typeface="Arial MT"/>
              </a:rPr>
              <a:t>SpaceX 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API </a:t>
            </a:r>
            <a:r>
              <a:rPr sz="20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using the </a:t>
            </a:r>
            <a:r>
              <a:rPr sz="2000" spc="15" dirty="0">
                <a:solidFill>
                  <a:srgbClr val="292929"/>
                </a:solidFill>
                <a:latin typeface="Arial MT"/>
                <a:cs typeface="Arial MT"/>
              </a:rPr>
              <a:t>requests method, </a:t>
            </a:r>
            <a:r>
              <a:rPr sz="20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normalized, </a:t>
            </a:r>
            <a:r>
              <a:rPr sz="2000" spc="15" dirty="0">
                <a:solidFill>
                  <a:srgbClr val="292929"/>
                </a:solidFill>
                <a:latin typeface="Arial MT"/>
                <a:cs typeface="Arial MT"/>
              </a:rPr>
              <a:t>and a 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specific data frame </a:t>
            </a:r>
            <a:r>
              <a:rPr sz="2000" spc="-5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Arial MT"/>
                <a:cs typeface="Arial MT"/>
              </a:rPr>
              <a:t>created 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with only Falcon </a:t>
            </a:r>
            <a:r>
              <a:rPr sz="2000" spc="15" dirty="0">
                <a:solidFill>
                  <a:srgbClr val="292929"/>
                </a:solidFill>
                <a:latin typeface="Arial MT"/>
                <a:cs typeface="Arial MT"/>
              </a:rPr>
              <a:t>9 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launches </a:t>
            </a:r>
            <a:r>
              <a:rPr sz="2000" spc="15" dirty="0">
                <a:solidFill>
                  <a:srgbClr val="292929"/>
                </a:solidFill>
                <a:latin typeface="Arial MT"/>
                <a:cs typeface="Arial MT"/>
              </a:rPr>
              <a:t> and certain columns. 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That included </a:t>
            </a:r>
            <a:r>
              <a:rPr sz="2000" spc="15" dirty="0">
                <a:solidFill>
                  <a:srgbClr val="292929"/>
                </a:solidFill>
                <a:latin typeface="Arial MT"/>
                <a:cs typeface="Arial MT"/>
              </a:rPr>
              <a:t> checking 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for, </a:t>
            </a:r>
            <a:r>
              <a:rPr sz="2000" spc="15" dirty="0">
                <a:solidFill>
                  <a:srgbClr val="292929"/>
                </a:solidFill>
                <a:latin typeface="Arial MT"/>
                <a:cs typeface="Arial MT"/>
              </a:rPr>
              <a:t>removing and replacing </a:t>
            </a:r>
            <a:r>
              <a:rPr sz="20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Arial MT"/>
                <a:cs typeface="Arial MT"/>
              </a:rPr>
              <a:t>missing values 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with the </a:t>
            </a:r>
            <a:r>
              <a:rPr sz="2000" spc="15" dirty="0">
                <a:solidFill>
                  <a:srgbClr val="292929"/>
                </a:solidFill>
                <a:latin typeface="Arial MT"/>
                <a:cs typeface="Arial MT"/>
              </a:rPr>
              <a:t>mean, 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where </a:t>
            </a:r>
            <a:r>
              <a:rPr sz="2000" spc="-5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applicable.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2233" y="4603990"/>
            <a:ext cx="4284980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0345" indent="-208279">
              <a:lnSpc>
                <a:spcPct val="100000"/>
              </a:lnSpc>
              <a:spcBef>
                <a:spcPts val="90"/>
              </a:spcBef>
              <a:buClr>
                <a:srgbClr val="292929"/>
              </a:buClr>
              <a:buSzPct val="135897"/>
              <a:buChar char="•"/>
              <a:tabLst>
                <a:tab pos="220979" algn="l"/>
              </a:tabLst>
            </a:pPr>
            <a:r>
              <a:rPr sz="195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Data</a:t>
            </a:r>
            <a:r>
              <a:rPr sz="195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5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Collection</a:t>
            </a:r>
            <a:r>
              <a:rPr sz="195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5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–</a:t>
            </a:r>
            <a:r>
              <a:rPr sz="195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5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SpaceX</a:t>
            </a:r>
            <a:r>
              <a:rPr sz="1950" u="heavy" spc="-1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5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API</a:t>
            </a:r>
            <a:r>
              <a:rPr sz="1950" u="heavy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5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Github</a:t>
            </a:r>
            <a:endParaRPr sz="195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36" y="448964"/>
            <a:ext cx="62318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30" dirty="0"/>
              <a:t> </a:t>
            </a:r>
            <a:r>
              <a:rPr spc="-5" dirty="0"/>
              <a:t>Collection</a:t>
            </a:r>
            <a:r>
              <a:rPr spc="-2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SpaceX</a:t>
            </a:r>
            <a:r>
              <a:rPr spc="-229" dirty="0"/>
              <a:t> </a:t>
            </a:r>
            <a:r>
              <a:rPr spc="-5" dirty="0"/>
              <a:t>API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828000" y="1911887"/>
            <a:ext cx="1527175" cy="1546860"/>
            <a:chOff x="9828000" y="1911887"/>
            <a:chExt cx="1527175" cy="1546860"/>
          </a:xfrm>
        </p:grpSpPr>
        <p:sp>
          <p:nvSpPr>
            <p:cNvPr id="6" name="object 6"/>
            <p:cNvSpPr/>
            <p:nvPr/>
          </p:nvSpPr>
          <p:spPr>
            <a:xfrm>
              <a:off x="9832762" y="1916650"/>
              <a:ext cx="1517650" cy="1537335"/>
            </a:xfrm>
            <a:custGeom>
              <a:avLst/>
              <a:gdLst/>
              <a:ahLst/>
              <a:cxnLst/>
              <a:rect l="l" t="t" r="r" b="b"/>
              <a:pathLst>
                <a:path w="1517650" h="1537335">
                  <a:moveTo>
                    <a:pt x="758674" y="1537299"/>
                  </a:moveTo>
                  <a:lnTo>
                    <a:pt x="689620" y="1536252"/>
                  </a:lnTo>
                  <a:lnTo>
                    <a:pt x="622302" y="1533172"/>
                  </a:lnTo>
                  <a:lnTo>
                    <a:pt x="556989" y="1528147"/>
                  </a:lnTo>
                  <a:lnTo>
                    <a:pt x="493948" y="1521270"/>
                  </a:lnTo>
                  <a:lnTo>
                    <a:pt x="433448" y="1512630"/>
                  </a:lnTo>
                  <a:lnTo>
                    <a:pt x="375757" y="1502318"/>
                  </a:lnTo>
                  <a:lnTo>
                    <a:pt x="321141" y="1490425"/>
                  </a:lnTo>
                  <a:lnTo>
                    <a:pt x="269870" y="1477041"/>
                  </a:lnTo>
                  <a:lnTo>
                    <a:pt x="222210" y="1462255"/>
                  </a:lnTo>
                  <a:lnTo>
                    <a:pt x="178430" y="1446160"/>
                  </a:lnTo>
                  <a:lnTo>
                    <a:pt x="138798" y="1428845"/>
                  </a:lnTo>
                  <a:lnTo>
                    <a:pt x="103581" y="1410400"/>
                  </a:lnTo>
                  <a:lnTo>
                    <a:pt x="47464" y="1370485"/>
                  </a:lnTo>
                  <a:lnTo>
                    <a:pt x="12223" y="1327138"/>
                  </a:lnTo>
                  <a:lnTo>
                    <a:pt x="0" y="1281083"/>
                  </a:lnTo>
                  <a:lnTo>
                    <a:pt x="0" y="256216"/>
                  </a:lnTo>
                  <a:lnTo>
                    <a:pt x="12223" y="210161"/>
                  </a:lnTo>
                  <a:lnTo>
                    <a:pt x="47464" y="166814"/>
                  </a:lnTo>
                  <a:lnTo>
                    <a:pt x="103581" y="126899"/>
                  </a:lnTo>
                  <a:lnTo>
                    <a:pt x="138798" y="108454"/>
                  </a:lnTo>
                  <a:lnTo>
                    <a:pt x="178430" y="91139"/>
                  </a:lnTo>
                  <a:lnTo>
                    <a:pt x="222210" y="75044"/>
                  </a:lnTo>
                  <a:lnTo>
                    <a:pt x="269870" y="60258"/>
                  </a:lnTo>
                  <a:lnTo>
                    <a:pt x="321141" y="46874"/>
                  </a:lnTo>
                  <a:lnTo>
                    <a:pt x="375757" y="34981"/>
                  </a:lnTo>
                  <a:lnTo>
                    <a:pt x="433448" y="24669"/>
                  </a:lnTo>
                  <a:lnTo>
                    <a:pt x="493948" y="16029"/>
                  </a:lnTo>
                  <a:lnTo>
                    <a:pt x="556989" y="9152"/>
                  </a:lnTo>
                  <a:lnTo>
                    <a:pt x="622302" y="4127"/>
                  </a:lnTo>
                  <a:lnTo>
                    <a:pt x="689620" y="1047"/>
                  </a:lnTo>
                  <a:lnTo>
                    <a:pt x="758674" y="0"/>
                  </a:lnTo>
                  <a:lnTo>
                    <a:pt x="827729" y="1047"/>
                  </a:lnTo>
                  <a:lnTo>
                    <a:pt x="895047" y="4127"/>
                  </a:lnTo>
                  <a:lnTo>
                    <a:pt x="960360" y="9152"/>
                  </a:lnTo>
                  <a:lnTo>
                    <a:pt x="1023401" y="16029"/>
                  </a:lnTo>
                  <a:lnTo>
                    <a:pt x="1083901" y="24669"/>
                  </a:lnTo>
                  <a:lnTo>
                    <a:pt x="1141592" y="34981"/>
                  </a:lnTo>
                  <a:lnTo>
                    <a:pt x="1196208" y="46874"/>
                  </a:lnTo>
                  <a:lnTo>
                    <a:pt x="1247479" y="60258"/>
                  </a:lnTo>
                  <a:lnTo>
                    <a:pt x="1295139" y="75044"/>
                  </a:lnTo>
                  <a:lnTo>
                    <a:pt x="1338919" y="91139"/>
                  </a:lnTo>
                  <a:lnTo>
                    <a:pt x="1378551" y="108454"/>
                  </a:lnTo>
                  <a:lnTo>
                    <a:pt x="1413768" y="126899"/>
                  </a:lnTo>
                  <a:lnTo>
                    <a:pt x="1469885" y="166814"/>
                  </a:lnTo>
                  <a:lnTo>
                    <a:pt x="1505126" y="210161"/>
                  </a:lnTo>
                  <a:lnTo>
                    <a:pt x="1517349" y="256216"/>
                  </a:lnTo>
                  <a:lnTo>
                    <a:pt x="1517349" y="1281083"/>
                  </a:lnTo>
                  <a:lnTo>
                    <a:pt x="1505126" y="1327138"/>
                  </a:lnTo>
                  <a:lnTo>
                    <a:pt x="1469885" y="1370485"/>
                  </a:lnTo>
                  <a:lnTo>
                    <a:pt x="1413768" y="1410400"/>
                  </a:lnTo>
                  <a:lnTo>
                    <a:pt x="1378551" y="1428845"/>
                  </a:lnTo>
                  <a:lnTo>
                    <a:pt x="1338919" y="1446160"/>
                  </a:lnTo>
                  <a:lnTo>
                    <a:pt x="1295139" y="1462255"/>
                  </a:lnTo>
                  <a:lnTo>
                    <a:pt x="1247479" y="1477041"/>
                  </a:lnTo>
                  <a:lnTo>
                    <a:pt x="1196208" y="1490425"/>
                  </a:lnTo>
                  <a:lnTo>
                    <a:pt x="1141592" y="1502318"/>
                  </a:lnTo>
                  <a:lnTo>
                    <a:pt x="1083901" y="1512630"/>
                  </a:lnTo>
                  <a:lnTo>
                    <a:pt x="1023401" y="1521270"/>
                  </a:lnTo>
                  <a:lnTo>
                    <a:pt x="960360" y="1528147"/>
                  </a:lnTo>
                  <a:lnTo>
                    <a:pt x="895047" y="1533172"/>
                  </a:lnTo>
                  <a:lnTo>
                    <a:pt x="827729" y="1536252"/>
                  </a:lnTo>
                  <a:lnTo>
                    <a:pt x="758674" y="15372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32762" y="1916650"/>
              <a:ext cx="1517650" cy="1537335"/>
            </a:xfrm>
            <a:custGeom>
              <a:avLst/>
              <a:gdLst/>
              <a:ahLst/>
              <a:cxnLst/>
              <a:rect l="l" t="t" r="r" b="b"/>
              <a:pathLst>
                <a:path w="1517650" h="1537335">
                  <a:moveTo>
                    <a:pt x="1517349" y="256216"/>
                  </a:moveTo>
                  <a:lnTo>
                    <a:pt x="1514249" y="279537"/>
                  </a:lnTo>
                  <a:lnTo>
                    <a:pt x="1505126" y="302271"/>
                  </a:lnTo>
                  <a:lnTo>
                    <a:pt x="1469885" y="345618"/>
                  </a:lnTo>
                  <a:lnTo>
                    <a:pt x="1413768" y="385534"/>
                  </a:lnTo>
                  <a:lnTo>
                    <a:pt x="1378551" y="403978"/>
                  </a:lnTo>
                  <a:lnTo>
                    <a:pt x="1338919" y="421293"/>
                  </a:lnTo>
                  <a:lnTo>
                    <a:pt x="1295139" y="437389"/>
                  </a:lnTo>
                  <a:lnTo>
                    <a:pt x="1247479" y="452174"/>
                  </a:lnTo>
                  <a:lnTo>
                    <a:pt x="1196208" y="465558"/>
                  </a:lnTo>
                  <a:lnTo>
                    <a:pt x="1141592" y="477452"/>
                  </a:lnTo>
                  <a:lnTo>
                    <a:pt x="1083901" y="487764"/>
                  </a:lnTo>
                  <a:lnTo>
                    <a:pt x="1023401" y="496403"/>
                  </a:lnTo>
                  <a:lnTo>
                    <a:pt x="960360" y="503281"/>
                  </a:lnTo>
                  <a:lnTo>
                    <a:pt x="895047" y="508305"/>
                  </a:lnTo>
                  <a:lnTo>
                    <a:pt x="827729" y="511386"/>
                  </a:lnTo>
                  <a:lnTo>
                    <a:pt x="758674" y="512433"/>
                  </a:lnTo>
                  <a:lnTo>
                    <a:pt x="689620" y="511386"/>
                  </a:lnTo>
                  <a:lnTo>
                    <a:pt x="622302" y="508305"/>
                  </a:lnTo>
                  <a:lnTo>
                    <a:pt x="556989" y="503281"/>
                  </a:lnTo>
                  <a:lnTo>
                    <a:pt x="493948" y="496403"/>
                  </a:lnTo>
                  <a:lnTo>
                    <a:pt x="433448" y="487764"/>
                  </a:lnTo>
                  <a:lnTo>
                    <a:pt x="375757" y="477452"/>
                  </a:lnTo>
                  <a:lnTo>
                    <a:pt x="321141" y="465558"/>
                  </a:lnTo>
                  <a:lnTo>
                    <a:pt x="269870" y="452174"/>
                  </a:lnTo>
                  <a:lnTo>
                    <a:pt x="222210" y="437389"/>
                  </a:lnTo>
                  <a:lnTo>
                    <a:pt x="178430" y="421293"/>
                  </a:lnTo>
                  <a:lnTo>
                    <a:pt x="138798" y="403978"/>
                  </a:lnTo>
                  <a:lnTo>
                    <a:pt x="103581" y="385534"/>
                  </a:lnTo>
                  <a:lnTo>
                    <a:pt x="47464" y="345618"/>
                  </a:lnTo>
                  <a:lnTo>
                    <a:pt x="12223" y="302271"/>
                  </a:lnTo>
                  <a:lnTo>
                    <a:pt x="3100" y="279537"/>
                  </a:lnTo>
                  <a:lnTo>
                    <a:pt x="0" y="256216"/>
                  </a:lnTo>
                </a:path>
                <a:path w="1517650" h="1537335">
                  <a:moveTo>
                    <a:pt x="0" y="256216"/>
                  </a:moveTo>
                  <a:lnTo>
                    <a:pt x="3100" y="232895"/>
                  </a:lnTo>
                  <a:lnTo>
                    <a:pt x="12223" y="210161"/>
                  </a:lnTo>
                  <a:lnTo>
                    <a:pt x="47464" y="166814"/>
                  </a:lnTo>
                  <a:lnTo>
                    <a:pt x="103581" y="126899"/>
                  </a:lnTo>
                  <a:lnTo>
                    <a:pt x="138798" y="108454"/>
                  </a:lnTo>
                  <a:lnTo>
                    <a:pt x="178430" y="91139"/>
                  </a:lnTo>
                  <a:lnTo>
                    <a:pt x="222210" y="75044"/>
                  </a:lnTo>
                  <a:lnTo>
                    <a:pt x="269870" y="60258"/>
                  </a:lnTo>
                  <a:lnTo>
                    <a:pt x="321141" y="46874"/>
                  </a:lnTo>
                  <a:lnTo>
                    <a:pt x="375757" y="34981"/>
                  </a:lnTo>
                  <a:lnTo>
                    <a:pt x="433448" y="24669"/>
                  </a:lnTo>
                  <a:lnTo>
                    <a:pt x="493948" y="16029"/>
                  </a:lnTo>
                  <a:lnTo>
                    <a:pt x="556989" y="9152"/>
                  </a:lnTo>
                  <a:lnTo>
                    <a:pt x="622302" y="4127"/>
                  </a:lnTo>
                  <a:lnTo>
                    <a:pt x="689620" y="1047"/>
                  </a:lnTo>
                  <a:lnTo>
                    <a:pt x="758674" y="0"/>
                  </a:lnTo>
                  <a:lnTo>
                    <a:pt x="827729" y="1047"/>
                  </a:lnTo>
                  <a:lnTo>
                    <a:pt x="895047" y="4127"/>
                  </a:lnTo>
                  <a:lnTo>
                    <a:pt x="960360" y="9152"/>
                  </a:lnTo>
                  <a:lnTo>
                    <a:pt x="1023401" y="16029"/>
                  </a:lnTo>
                  <a:lnTo>
                    <a:pt x="1083901" y="24669"/>
                  </a:lnTo>
                  <a:lnTo>
                    <a:pt x="1141592" y="34981"/>
                  </a:lnTo>
                  <a:lnTo>
                    <a:pt x="1196208" y="46874"/>
                  </a:lnTo>
                  <a:lnTo>
                    <a:pt x="1247479" y="60258"/>
                  </a:lnTo>
                  <a:lnTo>
                    <a:pt x="1295139" y="75044"/>
                  </a:lnTo>
                  <a:lnTo>
                    <a:pt x="1338919" y="91139"/>
                  </a:lnTo>
                  <a:lnTo>
                    <a:pt x="1378551" y="108454"/>
                  </a:lnTo>
                  <a:lnTo>
                    <a:pt x="1413768" y="126899"/>
                  </a:lnTo>
                  <a:lnTo>
                    <a:pt x="1469885" y="166814"/>
                  </a:lnTo>
                  <a:lnTo>
                    <a:pt x="1505126" y="210161"/>
                  </a:lnTo>
                  <a:lnTo>
                    <a:pt x="1517349" y="256216"/>
                  </a:lnTo>
                  <a:lnTo>
                    <a:pt x="1517349" y="1281083"/>
                  </a:lnTo>
                  <a:lnTo>
                    <a:pt x="1505126" y="1327138"/>
                  </a:lnTo>
                  <a:lnTo>
                    <a:pt x="1469885" y="1370485"/>
                  </a:lnTo>
                  <a:lnTo>
                    <a:pt x="1413768" y="1410400"/>
                  </a:lnTo>
                  <a:lnTo>
                    <a:pt x="1378551" y="1428845"/>
                  </a:lnTo>
                  <a:lnTo>
                    <a:pt x="1338919" y="1446160"/>
                  </a:lnTo>
                  <a:lnTo>
                    <a:pt x="1295139" y="1462255"/>
                  </a:lnTo>
                  <a:lnTo>
                    <a:pt x="1247479" y="1477041"/>
                  </a:lnTo>
                  <a:lnTo>
                    <a:pt x="1196208" y="1490425"/>
                  </a:lnTo>
                  <a:lnTo>
                    <a:pt x="1141592" y="1502318"/>
                  </a:lnTo>
                  <a:lnTo>
                    <a:pt x="1083901" y="1512630"/>
                  </a:lnTo>
                  <a:lnTo>
                    <a:pt x="1023401" y="1521270"/>
                  </a:lnTo>
                  <a:lnTo>
                    <a:pt x="960360" y="1528147"/>
                  </a:lnTo>
                  <a:lnTo>
                    <a:pt x="895047" y="1533172"/>
                  </a:lnTo>
                  <a:lnTo>
                    <a:pt x="827729" y="1536252"/>
                  </a:lnTo>
                  <a:lnTo>
                    <a:pt x="758674" y="1537299"/>
                  </a:lnTo>
                  <a:lnTo>
                    <a:pt x="689620" y="1536252"/>
                  </a:lnTo>
                  <a:lnTo>
                    <a:pt x="622302" y="1533172"/>
                  </a:lnTo>
                  <a:lnTo>
                    <a:pt x="556989" y="1528147"/>
                  </a:lnTo>
                  <a:lnTo>
                    <a:pt x="493948" y="1521270"/>
                  </a:lnTo>
                  <a:lnTo>
                    <a:pt x="433448" y="1512630"/>
                  </a:lnTo>
                  <a:lnTo>
                    <a:pt x="375757" y="1502318"/>
                  </a:lnTo>
                  <a:lnTo>
                    <a:pt x="321141" y="1490425"/>
                  </a:lnTo>
                  <a:lnTo>
                    <a:pt x="269870" y="1477041"/>
                  </a:lnTo>
                  <a:lnTo>
                    <a:pt x="222210" y="1462255"/>
                  </a:lnTo>
                  <a:lnTo>
                    <a:pt x="178430" y="1446160"/>
                  </a:lnTo>
                  <a:lnTo>
                    <a:pt x="138798" y="1428845"/>
                  </a:lnTo>
                  <a:lnTo>
                    <a:pt x="103581" y="1410400"/>
                  </a:lnTo>
                  <a:lnTo>
                    <a:pt x="47464" y="1370485"/>
                  </a:lnTo>
                  <a:lnTo>
                    <a:pt x="12223" y="1327138"/>
                  </a:lnTo>
                  <a:lnTo>
                    <a:pt x="0" y="1281083"/>
                  </a:lnTo>
                  <a:lnTo>
                    <a:pt x="0" y="256216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032400" y="2685325"/>
            <a:ext cx="1118235" cy="400685"/>
          </a:xfrm>
          <a:prstGeom prst="rect">
            <a:avLst/>
          </a:prstGeom>
          <a:ln w="9524">
            <a:solidFill>
              <a:srgbClr val="0B49CB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Arial MT"/>
                <a:cs typeface="Arial MT"/>
              </a:rPr>
              <a:t>Space</a:t>
            </a:r>
            <a:r>
              <a:rPr sz="1400" dirty="0">
                <a:latin typeface="Arial MT"/>
                <a:cs typeface="Arial MT"/>
              </a:rPr>
              <a:t>x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API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84412" y="1911887"/>
            <a:ext cx="838835" cy="819150"/>
            <a:chOff x="6184412" y="1911887"/>
            <a:chExt cx="838835" cy="819150"/>
          </a:xfrm>
        </p:grpSpPr>
        <p:sp>
          <p:nvSpPr>
            <p:cNvPr id="10" name="object 10"/>
            <p:cNvSpPr/>
            <p:nvPr/>
          </p:nvSpPr>
          <p:spPr>
            <a:xfrm>
              <a:off x="6189174" y="1916650"/>
              <a:ext cx="219710" cy="200025"/>
            </a:xfrm>
            <a:custGeom>
              <a:avLst/>
              <a:gdLst/>
              <a:ahLst/>
              <a:cxnLst/>
              <a:rect l="l" t="t" r="r" b="b"/>
              <a:pathLst>
                <a:path w="219710" h="200025">
                  <a:moveTo>
                    <a:pt x="219599" y="199799"/>
                  </a:moveTo>
                  <a:lnTo>
                    <a:pt x="0" y="199799"/>
                  </a:lnTo>
                  <a:lnTo>
                    <a:pt x="0" y="0"/>
                  </a:lnTo>
                  <a:lnTo>
                    <a:pt x="219599" y="0"/>
                  </a:lnTo>
                  <a:lnTo>
                    <a:pt x="219599" y="1997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89174" y="1916650"/>
              <a:ext cx="219710" cy="200025"/>
            </a:xfrm>
            <a:custGeom>
              <a:avLst/>
              <a:gdLst/>
              <a:ahLst/>
              <a:cxnLst/>
              <a:rect l="l" t="t" r="r" b="b"/>
              <a:pathLst>
                <a:path w="219710" h="200025">
                  <a:moveTo>
                    <a:pt x="0" y="0"/>
                  </a:moveTo>
                  <a:lnTo>
                    <a:pt x="219599" y="0"/>
                  </a:lnTo>
                  <a:lnTo>
                    <a:pt x="219599" y="199799"/>
                  </a:lnTo>
                  <a:lnTo>
                    <a:pt x="0" y="199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41574" y="2069050"/>
              <a:ext cx="219710" cy="200025"/>
            </a:xfrm>
            <a:custGeom>
              <a:avLst/>
              <a:gdLst/>
              <a:ahLst/>
              <a:cxnLst/>
              <a:rect l="l" t="t" r="r" b="b"/>
              <a:pathLst>
                <a:path w="219709" h="200025">
                  <a:moveTo>
                    <a:pt x="219599" y="199799"/>
                  </a:moveTo>
                  <a:lnTo>
                    <a:pt x="0" y="199799"/>
                  </a:lnTo>
                  <a:lnTo>
                    <a:pt x="0" y="0"/>
                  </a:lnTo>
                  <a:lnTo>
                    <a:pt x="219599" y="0"/>
                  </a:lnTo>
                  <a:lnTo>
                    <a:pt x="219599" y="1997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41574" y="2069050"/>
              <a:ext cx="219710" cy="200025"/>
            </a:xfrm>
            <a:custGeom>
              <a:avLst/>
              <a:gdLst/>
              <a:ahLst/>
              <a:cxnLst/>
              <a:rect l="l" t="t" r="r" b="b"/>
              <a:pathLst>
                <a:path w="219709" h="200025">
                  <a:moveTo>
                    <a:pt x="0" y="0"/>
                  </a:moveTo>
                  <a:lnTo>
                    <a:pt x="219599" y="0"/>
                  </a:lnTo>
                  <a:lnTo>
                    <a:pt x="219599" y="199799"/>
                  </a:lnTo>
                  <a:lnTo>
                    <a:pt x="0" y="199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93974" y="2221450"/>
              <a:ext cx="219710" cy="200025"/>
            </a:xfrm>
            <a:custGeom>
              <a:avLst/>
              <a:gdLst/>
              <a:ahLst/>
              <a:cxnLst/>
              <a:rect l="l" t="t" r="r" b="b"/>
              <a:pathLst>
                <a:path w="219709" h="200025">
                  <a:moveTo>
                    <a:pt x="219599" y="199799"/>
                  </a:moveTo>
                  <a:lnTo>
                    <a:pt x="0" y="199799"/>
                  </a:lnTo>
                  <a:lnTo>
                    <a:pt x="0" y="0"/>
                  </a:lnTo>
                  <a:lnTo>
                    <a:pt x="219599" y="0"/>
                  </a:lnTo>
                  <a:lnTo>
                    <a:pt x="219599" y="1997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93974" y="2221450"/>
              <a:ext cx="219710" cy="200025"/>
            </a:xfrm>
            <a:custGeom>
              <a:avLst/>
              <a:gdLst/>
              <a:ahLst/>
              <a:cxnLst/>
              <a:rect l="l" t="t" r="r" b="b"/>
              <a:pathLst>
                <a:path w="219709" h="200025">
                  <a:moveTo>
                    <a:pt x="0" y="0"/>
                  </a:moveTo>
                  <a:lnTo>
                    <a:pt x="219599" y="0"/>
                  </a:lnTo>
                  <a:lnTo>
                    <a:pt x="219599" y="199799"/>
                  </a:lnTo>
                  <a:lnTo>
                    <a:pt x="0" y="199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46374" y="2373850"/>
              <a:ext cx="219710" cy="200025"/>
            </a:xfrm>
            <a:custGeom>
              <a:avLst/>
              <a:gdLst/>
              <a:ahLst/>
              <a:cxnLst/>
              <a:rect l="l" t="t" r="r" b="b"/>
              <a:pathLst>
                <a:path w="219709" h="200025">
                  <a:moveTo>
                    <a:pt x="219599" y="199799"/>
                  </a:moveTo>
                  <a:lnTo>
                    <a:pt x="0" y="199799"/>
                  </a:lnTo>
                  <a:lnTo>
                    <a:pt x="0" y="0"/>
                  </a:lnTo>
                  <a:lnTo>
                    <a:pt x="219599" y="0"/>
                  </a:lnTo>
                  <a:lnTo>
                    <a:pt x="219599" y="1997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46374" y="2373850"/>
              <a:ext cx="219710" cy="200025"/>
            </a:xfrm>
            <a:custGeom>
              <a:avLst/>
              <a:gdLst/>
              <a:ahLst/>
              <a:cxnLst/>
              <a:rect l="l" t="t" r="r" b="b"/>
              <a:pathLst>
                <a:path w="219709" h="200025">
                  <a:moveTo>
                    <a:pt x="0" y="0"/>
                  </a:moveTo>
                  <a:lnTo>
                    <a:pt x="219599" y="0"/>
                  </a:lnTo>
                  <a:lnTo>
                    <a:pt x="219599" y="199799"/>
                  </a:lnTo>
                  <a:lnTo>
                    <a:pt x="0" y="199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98774" y="2526250"/>
              <a:ext cx="219710" cy="200025"/>
            </a:xfrm>
            <a:custGeom>
              <a:avLst/>
              <a:gdLst/>
              <a:ahLst/>
              <a:cxnLst/>
              <a:rect l="l" t="t" r="r" b="b"/>
              <a:pathLst>
                <a:path w="219709" h="200025">
                  <a:moveTo>
                    <a:pt x="219599" y="199799"/>
                  </a:moveTo>
                  <a:lnTo>
                    <a:pt x="0" y="199799"/>
                  </a:lnTo>
                  <a:lnTo>
                    <a:pt x="0" y="0"/>
                  </a:lnTo>
                  <a:lnTo>
                    <a:pt x="219599" y="0"/>
                  </a:lnTo>
                  <a:lnTo>
                    <a:pt x="219599" y="1997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98774" y="2526250"/>
              <a:ext cx="219710" cy="200025"/>
            </a:xfrm>
            <a:custGeom>
              <a:avLst/>
              <a:gdLst/>
              <a:ahLst/>
              <a:cxnLst/>
              <a:rect l="l" t="t" r="r" b="b"/>
              <a:pathLst>
                <a:path w="219709" h="200025">
                  <a:moveTo>
                    <a:pt x="0" y="0"/>
                  </a:moveTo>
                  <a:lnTo>
                    <a:pt x="219599" y="0"/>
                  </a:lnTo>
                  <a:lnTo>
                    <a:pt x="219599" y="199799"/>
                  </a:lnTo>
                  <a:lnTo>
                    <a:pt x="0" y="199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719400" y="1923250"/>
            <a:ext cx="2136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SpaceX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Falcon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9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launches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142502" y="2989987"/>
            <a:ext cx="2752725" cy="828675"/>
            <a:chOff x="6142502" y="2989987"/>
            <a:chExt cx="2752725" cy="828675"/>
          </a:xfrm>
        </p:grpSpPr>
        <p:sp>
          <p:nvSpPr>
            <p:cNvPr id="22" name="object 22"/>
            <p:cNvSpPr/>
            <p:nvPr/>
          </p:nvSpPr>
          <p:spPr>
            <a:xfrm>
              <a:off x="6147265" y="2994749"/>
              <a:ext cx="2743200" cy="819150"/>
            </a:xfrm>
            <a:custGeom>
              <a:avLst/>
              <a:gdLst/>
              <a:ahLst/>
              <a:cxnLst/>
              <a:rect l="l" t="t" r="r" b="b"/>
              <a:pathLst>
                <a:path w="2743200" h="819150">
                  <a:moveTo>
                    <a:pt x="1371599" y="818574"/>
                  </a:moveTo>
                  <a:lnTo>
                    <a:pt x="1293767" y="818359"/>
                  </a:lnTo>
                  <a:lnTo>
                    <a:pt x="1217073" y="817718"/>
                  </a:lnTo>
                  <a:lnTo>
                    <a:pt x="1141635" y="816665"/>
                  </a:lnTo>
                  <a:lnTo>
                    <a:pt x="1067567" y="815211"/>
                  </a:lnTo>
                  <a:lnTo>
                    <a:pt x="994985" y="813367"/>
                  </a:lnTo>
                  <a:lnTo>
                    <a:pt x="924006" y="811145"/>
                  </a:lnTo>
                  <a:lnTo>
                    <a:pt x="854744" y="808556"/>
                  </a:lnTo>
                  <a:lnTo>
                    <a:pt x="787316" y="805612"/>
                  </a:lnTo>
                  <a:lnTo>
                    <a:pt x="721838" y="802325"/>
                  </a:lnTo>
                  <a:lnTo>
                    <a:pt x="658426" y="798705"/>
                  </a:lnTo>
                  <a:lnTo>
                    <a:pt x="597194" y="794765"/>
                  </a:lnTo>
                  <a:lnTo>
                    <a:pt x="538259" y="790516"/>
                  </a:lnTo>
                  <a:lnTo>
                    <a:pt x="481738" y="785969"/>
                  </a:lnTo>
                  <a:lnTo>
                    <a:pt x="427744" y="781136"/>
                  </a:lnTo>
                  <a:lnTo>
                    <a:pt x="376395" y="776028"/>
                  </a:lnTo>
                  <a:lnTo>
                    <a:pt x="327806" y="770657"/>
                  </a:lnTo>
                  <a:lnTo>
                    <a:pt x="282093" y="765035"/>
                  </a:lnTo>
                  <a:lnTo>
                    <a:pt x="239371" y="759173"/>
                  </a:lnTo>
                  <a:lnTo>
                    <a:pt x="199757" y="753083"/>
                  </a:lnTo>
                  <a:lnTo>
                    <a:pt x="130315" y="740262"/>
                  </a:lnTo>
                  <a:lnTo>
                    <a:pt x="74691" y="726666"/>
                  </a:lnTo>
                  <a:lnTo>
                    <a:pt x="33813" y="712387"/>
                  </a:lnTo>
                  <a:lnTo>
                    <a:pt x="2171" y="689887"/>
                  </a:lnTo>
                  <a:lnTo>
                    <a:pt x="0" y="682145"/>
                  </a:lnTo>
                  <a:lnTo>
                    <a:pt x="0" y="136429"/>
                  </a:lnTo>
                  <a:lnTo>
                    <a:pt x="33813" y="106187"/>
                  </a:lnTo>
                  <a:lnTo>
                    <a:pt x="74691" y="91908"/>
                  </a:lnTo>
                  <a:lnTo>
                    <a:pt x="130315" y="78312"/>
                  </a:lnTo>
                  <a:lnTo>
                    <a:pt x="199757" y="65491"/>
                  </a:lnTo>
                  <a:lnTo>
                    <a:pt x="239371" y="59401"/>
                  </a:lnTo>
                  <a:lnTo>
                    <a:pt x="282093" y="53539"/>
                  </a:lnTo>
                  <a:lnTo>
                    <a:pt x="327806" y="47917"/>
                  </a:lnTo>
                  <a:lnTo>
                    <a:pt x="376395" y="42546"/>
                  </a:lnTo>
                  <a:lnTo>
                    <a:pt x="427744" y="37439"/>
                  </a:lnTo>
                  <a:lnTo>
                    <a:pt x="481738" y="32606"/>
                  </a:lnTo>
                  <a:lnTo>
                    <a:pt x="538259" y="28059"/>
                  </a:lnTo>
                  <a:lnTo>
                    <a:pt x="597194" y="23809"/>
                  </a:lnTo>
                  <a:lnTo>
                    <a:pt x="658426" y="19869"/>
                  </a:lnTo>
                  <a:lnTo>
                    <a:pt x="721838" y="16249"/>
                  </a:lnTo>
                  <a:lnTo>
                    <a:pt x="787316" y="12962"/>
                  </a:lnTo>
                  <a:lnTo>
                    <a:pt x="854744" y="10018"/>
                  </a:lnTo>
                  <a:lnTo>
                    <a:pt x="924006" y="7429"/>
                  </a:lnTo>
                  <a:lnTo>
                    <a:pt x="994985" y="5207"/>
                  </a:lnTo>
                  <a:lnTo>
                    <a:pt x="1067567" y="3363"/>
                  </a:lnTo>
                  <a:lnTo>
                    <a:pt x="1141635" y="1909"/>
                  </a:lnTo>
                  <a:lnTo>
                    <a:pt x="1217073" y="856"/>
                  </a:lnTo>
                  <a:lnTo>
                    <a:pt x="1293767" y="215"/>
                  </a:lnTo>
                  <a:lnTo>
                    <a:pt x="1371599" y="0"/>
                  </a:lnTo>
                  <a:lnTo>
                    <a:pt x="1449432" y="215"/>
                  </a:lnTo>
                  <a:lnTo>
                    <a:pt x="1526126" y="856"/>
                  </a:lnTo>
                  <a:lnTo>
                    <a:pt x="1601564" y="1909"/>
                  </a:lnTo>
                  <a:lnTo>
                    <a:pt x="1675632" y="3363"/>
                  </a:lnTo>
                  <a:lnTo>
                    <a:pt x="1748214" y="5207"/>
                  </a:lnTo>
                  <a:lnTo>
                    <a:pt x="1819193" y="7429"/>
                  </a:lnTo>
                  <a:lnTo>
                    <a:pt x="1888455" y="10018"/>
                  </a:lnTo>
                  <a:lnTo>
                    <a:pt x="1955882" y="12962"/>
                  </a:lnTo>
                  <a:lnTo>
                    <a:pt x="2021360" y="16249"/>
                  </a:lnTo>
                  <a:lnTo>
                    <a:pt x="2084773" y="19869"/>
                  </a:lnTo>
                  <a:lnTo>
                    <a:pt x="2146005" y="23809"/>
                  </a:lnTo>
                  <a:lnTo>
                    <a:pt x="2204939" y="28059"/>
                  </a:lnTo>
                  <a:lnTo>
                    <a:pt x="2261461" y="32606"/>
                  </a:lnTo>
                  <a:lnTo>
                    <a:pt x="2315455" y="37439"/>
                  </a:lnTo>
                  <a:lnTo>
                    <a:pt x="2366804" y="42546"/>
                  </a:lnTo>
                  <a:lnTo>
                    <a:pt x="2415393" y="47917"/>
                  </a:lnTo>
                  <a:lnTo>
                    <a:pt x="2461106" y="53539"/>
                  </a:lnTo>
                  <a:lnTo>
                    <a:pt x="2503828" y="59401"/>
                  </a:lnTo>
                  <a:lnTo>
                    <a:pt x="2543442" y="65491"/>
                  </a:lnTo>
                  <a:lnTo>
                    <a:pt x="2612884" y="78312"/>
                  </a:lnTo>
                  <a:lnTo>
                    <a:pt x="2668508" y="91908"/>
                  </a:lnTo>
                  <a:lnTo>
                    <a:pt x="2709386" y="106187"/>
                  </a:lnTo>
                  <a:lnTo>
                    <a:pt x="2741028" y="128687"/>
                  </a:lnTo>
                  <a:lnTo>
                    <a:pt x="2743199" y="136429"/>
                  </a:lnTo>
                  <a:lnTo>
                    <a:pt x="2743199" y="682145"/>
                  </a:lnTo>
                  <a:lnTo>
                    <a:pt x="2709386" y="712387"/>
                  </a:lnTo>
                  <a:lnTo>
                    <a:pt x="2668508" y="726666"/>
                  </a:lnTo>
                  <a:lnTo>
                    <a:pt x="2612884" y="740262"/>
                  </a:lnTo>
                  <a:lnTo>
                    <a:pt x="2543442" y="753083"/>
                  </a:lnTo>
                  <a:lnTo>
                    <a:pt x="2503828" y="759173"/>
                  </a:lnTo>
                  <a:lnTo>
                    <a:pt x="2461106" y="765035"/>
                  </a:lnTo>
                  <a:lnTo>
                    <a:pt x="2415393" y="770657"/>
                  </a:lnTo>
                  <a:lnTo>
                    <a:pt x="2366804" y="776028"/>
                  </a:lnTo>
                  <a:lnTo>
                    <a:pt x="2315455" y="781136"/>
                  </a:lnTo>
                  <a:lnTo>
                    <a:pt x="2261461" y="785969"/>
                  </a:lnTo>
                  <a:lnTo>
                    <a:pt x="2204939" y="790516"/>
                  </a:lnTo>
                  <a:lnTo>
                    <a:pt x="2146005" y="794765"/>
                  </a:lnTo>
                  <a:lnTo>
                    <a:pt x="2084773" y="798705"/>
                  </a:lnTo>
                  <a:lnTo>
                    <a:pt x="2021360" y="802325"/>
                  </a:lnTo>
                  <a:lnTo>
                    <a:pt x="1955882" y="805612"/>
                  </a:lnTo>
                  <a:lnTo>
                    <a:pt x="1888455" y="808556"/>
                  </a:lnTo>
                  <a:lnTo>
                    <a:pt x="1819193" y="811145"/>
                  </a:lnTo>
                  <a:lnTo>
                    <a:pt x="1748214" y="813367"/>
                  </a:lnTo>
                  <a:lnTo>
                    <a:pt x="1675632" y="815211"/>
                  </a:lnTo>
                  <a:lnTo>
                    <a:pt x="1601564" y="816665"/>
                  </a:lnTo>
                  <a:lnTo>
                    <a:pt x="1526126" y="817718"/>
                  </a:lnTo>
                  <a:lnTo>
                    <a:pt x="1449432" y="818359"/>
                  </a:lnTo>
                  <a:lnTo>
                    <a:pt x="1371599" y="818574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47265" y="2994749"/>
              <a:ext cx="2743200" cy="819150"/>
            </a:xfrm>
            <a:custGeom>
              <a:avLst/>
              <a:gdLst/>
              <a:ahLst/>
              <a:cxnLst/>
              <a:rect l="l" t="t" r="r" b="b"/>
              <a:pathLst>
                <a:path w="2743200" h="819150">
                  <a:moveTo>
                    <a:pt x="2743199" y="136429"/>
                  </a:moveTo>
                  <a:lnTo>
                    <a:pt x="2741028" y="144170"/>
                  </a:lnTo>
                  <a:lnTo>
                    <a:pt x="2734592" y="151799"/>
                  </a:lnTo>
                  <a:lnTo>
                    <a:pt x="2690848" y="173889"/>
                  </a:lnTo>
                  <a:lnTo>
                    <a:pt x="2642481" y="187839"/>
                  </a:lnTo>
                  <a:lnTo>
                    <a:pt x="2579833" y="201059"/>
                  </a:lnTo>
                  <a:lnTo>
                    <a:pt x="2503828" y="213457"/>
                  </a:lnTo>
                  <a:lnTo>
                    <a:pt x="2461106" y="219319"/>
                  </a:lnTo>
                  <a:lnTo>
                    <a:pt x="2415393" y="224941"/>
                  </a:lnTo>
                  <a:lnTo>
                    <a:pt x="2366804" y="230311"/>
                  </a:lnTo>
                  <a:lnTo>
                    <a:pt x="2315455" y="235419"/>
                  </a:lnTo>
                  <a:lnTo>
                    <a:pt x="2261461" y="240252"/>
                  </a:lnTo>
                  <a:lnTo>
                    <a:pt x="2204939" y="244799"/>
                  </a:lnTo>
                  <a:lnTo>
                    <a:pt x="2146005" y="249048"/>
                  </a:lnTo>
                  <a:lnTo>
                    <a:pt x="2084773" y="252989"/>
                  </a:lnTo>
                  <a:lnTo>
                    <a:pt x="2021360" y="256608"/>
                  </a:lnTo>
                  <a:lnTo>
                    <a:pt x="1955882" y="259896"/>
                  </a:lnTo>
                  <a:lnTo>
                    <a:pt x="1888455" y="262840"/>
                  </a:lnTo>
                  <a:lnTo>
                    <a:pt x="1819193" y="265429"/>
                  </a:lnTo>
                  <a:lnTo>
                    <a:pt x="1748214" y="267651"/>
                  </a:lnTo>
                  <a:lnTo>
                    <a:pt x="1675632" y="269495"/>
                  </a:lnTo>
                  <a:lnTo>
                    <a:pt x="1601564" y="270949"/>
                  </a:lnTo>
                  <a:lnTo>
                    <a:pt x="1526126" y="272002"/>
                  </a:lnTo>
                  <a:lnTo>
                    <a:pt x="1449432" y="272642"/>
                  </a:lnTo>
                  <a:lnTo>
                    <a:pt x="1371599" y="272858"/>
                  </a:lnTo>
                  <a:lnTo>
                    <a:pt x="1293767" y="272642"/>
                  </a:lnTo>
                  <a:lnTo>
                    <a:pt x="1217073" y="272002"/>
                  </a:lnTo>
                  <a:lnTo>
                    <a:pt x="1141635" y="270949"/>
                  </a:lnTo>
                  <a:lnTo>
                    <a:pt x="1067567" y="269495"/>
                  </a:lnTo>
                  <a:lnTo>
                    <a:pt x="994985" y="267651"/>
                  </a:lnTo>
                  <a:lnTo>
                    <a:pt x="924006" y="265429"/>
                  </a:lnTo>
                  <a:lnTo>
                    <a:pt x="854744" y="262840"/>
                  </a:lnTo>
                  <a:lnTo>
                    <a:pt x="787316" y="259896"/>
                  </a:lnTo>
                  <a:lnTo>
                    <a:pt x="721838" y="256608"/>
                  </a:lnTo>
                  <a:lnTo>
                    <a:pt x="658426" y="252989"/>
                  </a:lnTo>
                  <a:lnTo>
                    <a:pt x="597194" y="249048"/>
                  </a:lnTo>
                  <a:lnTo>
                    <a:pt x="538259" y="244799"/>
                  </a:lnTo>
                  <a:lnTo>
                    <a:pt x="481738" y="240252"/>
                  </a:lnTo>
                  <a:lnTo>
                    <a:pt x="427744" y="235419"/>
                  </a:lnTo>
                  <a:lnTo>
                    <a:pt x="376395" y="230311"/>
                  </a:lnTo>
                  <a:lnTo>
                    <a:pt x="327806" y="224941"/>
                  </a:lnTo>
                  <a:lnTo>
                    <a:pt x="282093" y="219319"/>
                  </a:lnTo>
                  <a:lnTo>
                    <a:pt x="239371" y="213457"/>
                  </a:lnTo>
                  <a:lnTo>
                    <a:pt x="199757" y="207366"/>
                  </a:lnTo>
                  <a:lnTo>
                    <a:pt x="130315" y="194546"/>
                  </a:lnTo>
                  <a:lnTo>
                    <a:pt x="74691" y="180950"/>
                  </a:lnTo>
                  <a:lnTo>
                    <a:pt x="33813" y="166670"/>
                  </a:lnTo>
                  <a:lnTo>
                    <a:pt x="2171" y="144170"/>
                  </a:lnTo>
                  <a:lnTo>
                    <a:pt x="0" y="136429"/>
                  </a:lnTo>
                </a:path>
                <a:path w="2743200" h="819150">
                  <a:moveTo>
                    <a:pt x="0" y="136429"/>
                  </a:moveTo>
                  <a:lnTo>
                    <a:pt x="2171" y="128687"/>
                  </a:lnTo>
                  <a:lnTo>
                    <a:pt x="8607" y="121058"/>
                  </a:lnTo>
                  <a:lnTo>
                    <a:pt x="52351" y="98968"/>
                  </a:lnTo>
                  <a:lnTo>
                    <a:pt x="100718" y="85019"/>
                  </a:lnTo>
                  <a:lnTo>
                    <a:pt x="163366" y="71799"/>
                  </a:lnTo>
                  <a:lnTo>
                    <a:pt x="239371" y="59401"/>
                  </a:lnTo>
                  <a:lnTo>
                    <a:pt x="282093" y="53539"/>
                  </a:lnTo>
                  <a:lnTo>
                    <a:pt x="327806" y="47917"/>
                  </a:lnTo>
                  <a:lnTo>
                    <a:pt x="376395" y="42546"/>
                  </a:lnTo>
                  <a:lnTo>
                    <a:pt x="427744" y="37439"/>
                  </a:lnTo>
                  <a:lnTo>
                    <a:pt x="481738" y="32606"/>
                  </a:lnTo>
                  <a:lnTo>
                    <a:pt x="538259" y="28059"/>
                  </a:lnTo>
                  <a:lnTo>
                    <a:pt x="597194" y="23809"/>
                  </a:lnTo>
                  <a:lnTo>
                    <a:pt x="658426" y="19869"/>
                  </a:lnTo>
                  <a:lnTo>
                    <a:pt x="721838" y="16249"/>
                  </a:lnTo>
                  <a:lnTo>
                    <a:pt x="787316" y="12962"/>
                  </a:lnTo>
                  <a:lnTo>
                    <a:pt x="854744" y="10018"/>
                  </a:lnTo>
                  <a:lnTo>
                    <a:pt x="924006" y="7429"/>
                  </a:lnTo>
                  <a:lnTo>
                    <a:pt x="994985" y="5207"/>
                  </a:lnTo>
                  <a:lnTo>
                    <a:pt x="1067567" y="3363"/>
                  </a:lnTo>
                  <a:lnTo>
                    <a:pt x="1141635" y="1909"/>
                  </a:lnTo>
                  <a:lnTo>
                    <a:pt x="1217073" y="856"/>
                  </a:lnTo>
                  <a:lnTo>
                    <a:pt x="1293767" y="215"/>
                  </a:lnTo>
                  <a:lnTo>
                    <a:pt x="1371599" y="0"/>
                  </a:lnTo>
                  <a:lnTo>
                    <a:pt x="1449432" y="215"/>
                  </a:lnTo>
                  <a:lnTo>
                    <a:pt x="1526126" y="856"/>
                  </a:lnTo>
                  <a:lnTo>
                    <a:pt x="1601564" y="1909"/>
                  </a:lnTo>
                  <a:lnTo>
                    <a:pt x="1675632" y="3363"/>
                  </a:lnTo>
                  <a:lnTo>
                    <a:pt x="1748214" y="5207"/>
                  </a:lnTo>
                  <a:lnTo>
                    <a:pt x="1819193" y="7429"/>
                  </a:lnTo>
                  <a:lnTo>
                    <a:pt x="1888455" y="10018"/>
                  </a:lnTo>
                  <a:lnTo>
                    <a:pt x="1955882" y="12962"/>
                  </a:lnTo>
                  <a:lnTo>
                    <a:pt x="2021360" y="16249"/>
                  </a:lnTo>
                  <a:lnTo>
                    <a:pt x="2084773" y="19869"/>
                  </a:lnTo>
                  <a:lnTo>
                    <a:pt x="2146005" y="23809"/>
                  </a:lnTo>
                  <a:lnTo>
                    <a:pt x="2204939" y="28059"/>
                  </a:lnTo>
                  <a:lnTo>
                    <a:pt x="2261461" y="32606"/>
                  </a:lnTo>
                  <a:lnTo>
                    <a:pt x="2315455" y="37439"/>
                  </a:lnTo>
                  <a:lnTo>
                    <a:pt x="2366804" y="42546"/>
                  </a:lnTo>
                  <a:lnTo>
                    <a:pt x="2415393" y="47917"/>
                  </a:lnTo>
                  <a:lnTo>
                    <a:pt x="2461106" y="53539"/>
                  </a:lnTo>
                  <a:lnTo>
                    <a:pt x="2503828" y="59401"/>
                  </a:lnTo>
                  <a:lnTo>
                    <a:pt x="2543442" y="65491"/>
                  </a:lnTo>
                  <a:lnTo>
                    <a:pt x="2612884" y="78312"/>
                  </a:lnTo>
                  <a:lnTo>
                    <a:pt x="2668508" y="91908"/>
                  </a:lnTo>
                  <a:lnTo>
                    <a:pt x="2709386" y="106187"/>
                  </a:lnTo>
                  <a:lnTo>
                    <a:pt x="2741028" y="128687"/>
                  </a:lnTo>
                  <a:lnTo>
                    <a:pt x="2743199" y="136429"/>
                  </a:lnTo>
                  <a:lnTo>
                    <a:pt x="2743199" y="682145"/>
                  </a:lnTo>
                  <a:lnTo>
                    <a:pt x="2709386" y="712387"/>
                  </a:lnTo>
                  <a:lnTo>
                    <a:pt x="2668508" y="726666"/>
                  </a:lnTo>
                  <a:lnTo>
                    <a:pt x="2612884" y="740262"/>
                  </a:lnTo>
                  <a:lnTo>
                    <a:pt x="2543442" y="753083"/>
                  </a:lnTo>
                  <a:lnTo>
                    <a:pt x="2503828" y="759173"/>
                  </a:lnTo>
                  <a:lnTo>
                    <a:pt x="2461106" y="765035"/>
                  </a:lnTo>
                  <a:lnTo>
                    <a:pt x="2415393" y="770657"/>
                  </a:lnTo>
                  <a:lnTo>
                    <a:pt x="2366804" y="776028"/>
                  </a:lnTo>
                  <a:lnTo>
                    <a:pt x="2315455" y="781136"/>
                  </a:lnTo>
                  <a:lnTo>
                    <a:pt x="2261461" y="785969"/>
                  </a:lnTo>
                  <a:lnTo>
                    <a:pt x="2204939" y="790516"/>
                  </a:lnTo>
                  <a:lnTo>
                    <a:pt x="2146005" y="794765"/>
                  </a:lnTo>
                  <a:lnTo>
                    <a:pt x="2084773" y="798705"/>
                  </a:lnTo>
                  <a:lnTo>
                    <a:pt x="2021360" y="802325"/>
                  </a:lnTo>
                  <a:lnTo>
                    <a:pt x="1955882" y="805612"/>
                  </a:lnTo>
                  <a:lnTo>
                    <a:pt x="1888455" y="808556"/>
                  </a:lnTo>
                  <a:lnTo>
                    <a:pt x="1819193" y="811145"/>
                  </a:lnTo>
                  <a:lnTo>
                    <a:pt x="1748214" y="813367"/>
                  </a:lnTo>
                  <a:lnTo>
                    <a:pt x="1675632" y="815211"/>
                  </a:lnTo>
                  <a:lnTo>
                    <a:pt x="1601564" y="816665"/>
                  </a:lnTo>
                  <a:lnTo>
                    <a:pt x="1526126" y="817718"/>
                  </a:lnTo>
                  <a:lnTo>
                    <a:pt x="1449432" y="818359"/>
                  </a:lnTo>
                  <a:lnTo>
                    <a:pt x="1371599" y="818574"/>
                  </a:lnTo>
                  <a:lnTo>
                    <a:pt x="1293767" y="818359"/>
                  </a:lnTo>
                  <a:lnTo>
                    <a:pt x="1217073" y="817718"/>
                  </a:lnTo>
                  <a:lnTo>
                    <a:pt x="1141635" y="816665"/>
                  </a:lnTo>
                  <a:lnTo>
                    <a:pt x="1067567" y="815211"/>
                  </a:lnTo>
                  <a:lnTo>
                    <a:pt x="994985" y="813367"/>
                  </a:lnTo>
                  <a:lnTo>
                    <a:pt x="924006" y="811145"/>
                  </a:lnTo>
                  <a:lnTo>
                    <a:pt x="854744" y="808556"/>
                  </a:lnTo>
                  <a:lnTo>
                    <a:pt x="787316" y="805612"/>
                  </a:lnTo>
                  <a:lnTo>
                    <a:pt x="721838" y="802325"/>
                  </a:lnTo>
                  <a:lnTo>
                    <a:pt x="658426" y="798705"/>
                  </a:lnTo>
                  <a:lnTo>
                    <a:pt x="597194" y="794765"/>
                  </a:lnTo>
                  <a:lnTo>
                    <a:pt x="538259" y="790516"/>
                  </a:lnTo>
                  <a:lnTo>
                    <a:pt x="481738" y="785969"/>
                  </a:lnTo>
                  <a:lnTo>
                    <a:pt x="427744" y="781136"/>
                  </a:lnTo>
                  <a:lnTo>
                    <a:pt x="376395" y="776028"/>
                  </a:lnTo>
                  <a:lnTo>
                    <a:pt x="327806" y="770657"/>
                  </a:lnTo>
                  <a:lnTo>
                    <a:pt x="282093" y="765035"/>
                  </a:lnTo>
                  <a:lnTo>
                    <a:pt x="239371" y="759173"/>
                  </a:lnTo>
                  <a:lnTo>
                    <a:pt x="199757" y="753083"/>
                  </a:lnTo>
                  <a:lnTo>
                    <a:pt x="130315" y="740262"/>
                  </a:lnTo>
                  <a:lnTo>
                    <a:pt x="74691" y="726666"/>
                  </a:lnTo>
                  <a:lnTo>
                    <a:pt x="33813" y="712387"/>
                  </a:lnTo>
                  <a:lnTo>
                    <a:pt x="2171" y="689887"/>
                  </a:lnTo>
                  <a:lnTo>
                    <a:pt x="0" y="682145"/>
                  </a:lnTo>
                  <a:lnTo>
                    <a:pt x="0" y="13642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004075" y="3318212"/>
            <a:ext cx="942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SpaceX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107937" y="2216687"/>
            <a:ext cx="3818254" cy="2380615"/>
            <a:chOff x="7107937" y="2216687"/>
            <a:chExt cx="3818254" cy="2380615"/>
          </a:xfrm>
        </p:grpSpPr>
        <p:sp>
          <p:nvSpPr>
            <p:cNvPr id="26" name="object 26"/>
            <p:cNvSpPr/>
            <p:nvPr/>
          </p:nvSpPr>
          <p:spPr>
            <a:xfrm>
              <a:off x="8934262" y="2994750"/>
              <a:ext cx="854710" cy="401955"/>
            </a:xfrm>
            <a:custGeom>
              <a:avLst/>
              <a:gdLst/>
              <a:ahLst/>
              <a:cxnLst/>
              <a:rect l="l" t="t" r="r" b="b"/>
              <a:pathLst>
                <a:path w="854709" h="401954">
                  <a:moveTo>
                    <a:pt x="653849" y="401699"/>
                  </a:moveTo>
                  <a:lnTo>
                    <a:pt x="653849" y="301274"/>
                  </a:lnTo>
                  <a:lnTo>
                    <a:pt x="0" y="301274"/>
                  </a:lnTo>
                  <a:lnTo>
                    <a:pt x="0" y="100424"/>
                  </a:lnTo>
                  <a:lnTo>
                    <a:pt x="653849" y="100424"/>
                  </a:lnTo>
                  <a:lnTo>
                    <a:pt x="653849" y="0"/>
                  </a:lnTo>
                  <a:lnTo>
                    <a:pt x="854699" y="200849"/>
                  </a:lnTo>
                  <a:lnTo>
                    <a:pt x="653849" y="4016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34262" y="2994750"/>
              <a:ext cx="854710" cy="401955"/>
            </a:xfrm>
            <a:custGeom>
              <a:avLst/>
              <a:gdLst/>
              <a:ahLst/>
              <a:cxnLst/>
              <a:rect l="l" t="t" r="r" b="b"/>
              <a:pathLst>
                <a:path w="854709" h="401954">
                  <a:moveTo>
                    <a:pt x="0" y="100424"/>
                  </a:moveTo>
                  <a:lnTo>
                    <a:pt x="653849" y="100424"/>
                  </a:lnTo>
                  <a:lnTo>
                    <a:pt x="653849" y="0"/>
                  </a:lnTo>
                  <a:lnTo>
                    <a:pt x="854699" y="200849"/>
                  </a:lnTo>
                  <a:lnTo>
                    <a:pt x="653849" y="401699"/>
                  </a:lnTo>
                  <a:lnTo>
                    <a:pt x="653849" y="301274"/>
                  </a:lnTo>
                  <a:lnTo>
                    <a:pt x="0" y="301274"/>
                  </a:lnTo>
                  <a:lnTo>
                    <a:pt x="0" y="100424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12699" y="2221450"/>
              <a:ext cx="854710" cy="705485"/>
            </a:xfrm>
            <a:custGeom>
              <a:avLst/>
              <a:gdLst/>
              <a:ahLst/>
              <a:cxnLst/>
              <a:rect l="l" t="t" r="r" b="b"/>
              <a:pathLst>
                <a:path w="854709" h="705485">
                  <a:moveTo>
                    <a:pt x="427349" y="704999"/>
                  </a:moveTo>
                  <a:lnTo>
                    <a:pt x="0" y="352499"/>
                  </a:lnTo>
                  <a:lnTo>
                    <a:pt x="213674" y="352499"/>
                  </a:lnTo>
                  <a:lnTo>
                    <a:pt x="213674" y="0"/>
                  </a:lnTo>
                  <a:lnTo>
                    <a:pt x="641024" y="0"/>
                  </a:lnTo>
                  <a:lnTo>
                    <a:pt x="641024" y="352499"/>
                  </a:lnTo>
                  <a:lnTo>
                    <a:pt x="854699" y="352499"/>
                  </a:lnTo>
                  <a:lnTo>
                    <a:pt x="427349" y="7049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12699" y="2221450"/>
              <a:ext cx="854710" cy="705485"/>
            </a:xfrm>
            <a:custGeom>
              <a:avLst/>
              <a:gdLst/>
              <a:ahLst/>
              <a:cxnLst/>
              <a:rect l="l" t="t" r="r" b="b"/>
              <a:pathLst>
                <a:path w="854709" h="705485">
                  <a:moveTo>
                    <a:pt x="0" y="352499"/>
                  </a:moveTo>
                  <a:lnTo>
                    <a:pt x="213674" y="352499"/>
                  </a:lnTo>
                  <a:lnTo>
                    <a:pt x="213674" y="0"/>
                  </a:lnTo>
                  <a:lnTo>
                    <a:pt x="641024" y="0"/>
                  </a:lnTo>
                  <a:lnTo>
                    <a:pt x="641024" y="352499"/>
                  </a:lnTo>
                  <a:lnTo>
                    <a:pt x="854699" y="352499"/>
                  </a:lnTo>
                  <a:lnTo>
                    <a:pt x="427349" y="704999"/>
                  </a:lnTo>
                  <a:lnTo>
                    <a:pt x="0" y="35249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262049" y="3524350"/>
              <a:ext cx="659130" cy="1068070"/>
            </a:xfrm>
            <a:custGeom>
              <a:avLst/>
              <a:gdLst/>
              <a:ahLst/>
              <a:cxnLst/>
              <a:rect l="l" t="t" r="r" b="b"/>
              <a:pathLst>
                <a:path w="659129" h="1068070">
                  <a:moveTo>
                    <a:pt x="329399" y="1067999"/>
                  </a:moveTo>
                  <a:lnTo>
                    <a:pt x="0" y="738599"/>
                  </a:lnTo>
                  <a:lnTo>
                    <a:pt x="164699" y="738599"/>
                  </a:lnTo>
                  <a:lnTo>
                    <a:pt x="164699" y="329399"/>
                  </a:lnTo>
                  <a:lnTo>
                    <a:pt x="0" y="329399"/>
                  </a:lnTo>
                  <a:lnTo>
                    <a:pt x="329399" y="0"/>
                  </a:lnTo>
                  <a:lnTo>
                    <a:pt x="658799" y="329399"/>
                  </a:lnTo>
                  <a:lnTo>
                    <a:pt x="494099" y="329399"/>
                  </a:lnTo>
                  <a:lnTo>
                    <a:pt x="494099" y="738599"/>
                  </a:lnTo>
                  <a:lnTo>
                    <a:pt x="658799" y="738599"/>
                  </a:lnTo>
                  <a:lnTo>
                    <a:pt x="329399" y="10679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262049" y="3524350"/>
              <a:ext cx="659130" cy="1068070"/>
            </a:xfrm>
            <a:custGeom>
              <a:avLst/>
              <a:gdLst/>
              <a:ahLst/>
              <a:cxnLst/>
              <a:rect l="l" t="t" r="r" b="b"/>
              <a:pathLst>
                <a:path w="659129" h="1068070">
                  <a:moveTo>
                    <a:pt x="0" y="329399"/>
                  </a:moveTo>
                  <a:lnTo>
                    <a:pt x="329399" y="0"/>
                  </a:lnTo>
                  <a:lnTo>
                    <a:pt x="658799" y="329399"/>
                  </a:lnTo>
                  <a:lnTo>
                    <a:pt x="494099" y="329399"/>
                  </a:lnTo>
                  <a:lnTo>
                    <a:pt x="494099" y="738599"/>
                  </a:lnTo>
                  <a:lnTo>
                    <a:pt x="658799" y="738599"/>
                  </a:lnTo>
                  <a:lnTo>
                    <a:pt x="329399" y="1067999"/>
                  </a:lnTo>
                  <a:lnTo>
                    <a:pt x="0" y="738599"/>
                  </a:lnTo>
                  <a:lnTo>
                    <a:pt x="164699" y="738599"/>
                  </a:lnTo>
                  <a:lnTo>
                    <a:pt x="164699" y="329399"/>
                  </a:lnTo>
                  <a:lnTo>
                    <a:pt x="0" y="32939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105425" y="3924150"/>
            <a:ext cx="10039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requests.get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962637" y="4657987"/>
            <a:ext cx="3302635" cy="1228090"/>
            <a:chOff x="7962637" y="4657987"/>
            <a:chExt cx="3302635" cy="1228090"/>
          </a:xfrm>
        </p:grpSpPr>
        <p:sp>
          <p:nvSpPr>
            <p:cNvPr id="34" name="object 34"/>
            <p:cNvSpPr/>
            <p:nvPr/>
          </p:nvSpPr>
          <p:spPr>
            <a:xfrm>
              <a:off x="7967399" y="4662749"/>
              <a:ext cx="3293110" cy="1218565"/>
            </a:xfrm>
            <a:custGeom>
              <a:avLst/>
              <a:gdLst/>
              <a:ahLst/>
              <a:cxnLst/>
              <a:rect l="l" t="t" r="r" b="b"/>
              <a:pathLst>
                <a:path w="3293109" h="1218564">
                  <a:moveTo>
                    <a:pt x="3292799" y="1217999"/>
                  </a:moveTo>
                  <a:lnTo>
                    <a:pt x="0" y="1217999"/>
                  </a:lnTo>
                  <a:lnTo>
                    <a:pt x="0" y="0"/>
                  </a:lnTo>
                  <a:lnTo>
                    <a:pt x="3292799" y="0"/>
                  </a:lnTo>
                  <a:lnTo>
                    <a:pt x="3292799" y="12179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967399" y="4662749"/>
              <a:ext cx="3293110" cy="1218565"/>
            </a:xfrm>
            <a:custGeom>
              <a:avLst/>
              <a:gdLst/>
              <a:ahLst/>
              <a:cxnLst/>
              <a:rect l="l" t="t" r="r" b="b"/>
              <a:pathLst>
                <a:path w="3293109" h="1218564">
                  <a:moveTo>
                    <a:pt x="0" y="0"/>
                  </a:moveTo>
                  <a:lnTo>
                    <a:pt x="3292799" y="0"/>
                  </a:lnTo>
                  <a:lnTo>
                    <a:pt x="3292799" y="1217999"/>
                  </a:lnTo>
                  <a:lnTo>
                    <a:pt x="0" y="1217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022001" y="4713163"/>
            <a:ext cx="786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Jupyter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Notebook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069362" y="4807987"/>
            <a:ext cx="1726564" cy="995044"/>
            <a:chOff x="9069362" y="4807987"/>
            <a:chExt cx="1726564" cy="995044"/>
          </a:xfrm>
        </p:grpSpPr>
        <p:sp>
          <p:nvSpPr>
            <p:cNvPr id="38" name="object 38"/>
            <p:cNvSpPr/>
            <p:nvPr/>
          </p:nvSpPr>
          <p:spPr>
            <a:xfrm>
              <a:off x="9074125" y="4812750"/>
              <a:ext cx="1717039" cy="985519"/>
            </a:xfrm>
            <a:custGeom>
              <a:avLst/>
              <a:gdLst/>
              <a:ahLst/>
              <a:cxnLst/>
              <a:rect l="l" t="t" r="r" b="b"/>
              <a:pathLst>
                <a:path w="1717040" h="985520">
                  <a:moveTo>
                    <a:pt x="1716899" y="984899"/>
                  </a:moveTo>
                  <a:lnTo>
                    <a:pt x="0" y="984899"/>
                  </a:lnTo>
                  <a:lnTo>
                    <a:pt x="858449" y="0"/>
                  </a:lnTo>
                  <a:lnTo>
                    <a:pt x="1716899" y="9848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074125" y="4812750"/>
              <a:ext cx="1717039" cy="985519"/>
            </a:xfrm>
            <a:custGeom>
              <a:avLst/>
              <a:gdLst/>
              <a:ahLst/>
              <a:cxnLst/>
              <a:rect l="l" t="t" r="r" b="b"/>
              <a:pathLst>
                <a:path w="1717040" h="985520">
                  <a:moveTo>
                    <a:pt x="0" y="984899"/>
                  </a:moveTo>
                  <a:lnTo>
                    <a:pt x="858449" y="0"/>
                  </a:lnTo>
                  <a:lnTo>
                    <a:pt x="1716899" y="984899"/>
                  </a:lnTo>
                  <a:lnTo>
                    <a:pt x="0" y="98489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9541425" y="5199250"/>
            <a:ext cx="7962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732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.json,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normalize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0027626" y="4597775"/>
            <a:ext cx="1507490" cy="715010"/>
            <a:chOff x="10027626" y="4597775"/>
            <a:chExt cx="1507490" cy="715010"/>
          </a:xfrm>
        </p:grpSpPr>
        <p:sp>
          <p:nvSpPr>
            <p:cNvPr id="42" name="object 42"/>
            <p:cNvSpPr/>
            <p:nvPr/>
          </p:nvSpPr>
          <p:spPr>
            <a:xfrm>
              <a:off x="10032389" y="4602537"/>
              <a:ext cx="1497965" cy="705485"/>
            </a:xfrm>
            <a:custGeom>
              <a:avLst/>
              <a:gdLst/>
              <a:ahLst/>
              <a:cxnLst/>
              <a:rect l="l" t="t" r="r" b="b"/>
              <a:pathLst>
                <a:path w="1497965" h="705485">
                  <a:moveTo>
                    <a:pt x="588285" y="705023"/>
                  </a:moveTo>
                  <a:lnTo>
                    <a:pt x="534899" y="510065"/>
                  </a:lnTo>
                  <a:lnTo>
                    <a:pt x="330161" y="575018"/>
                  </a:lnTo>
                  <a:lnTo>
                    <a:pt x="392906" y="454903"/>
                  </a:lnTo>
                  <a:lnTo>
                    <a:pt x="9360" y="476119"/>
                  </a:lnTo>
                  <a:lnTo>
                    <a:pt x="258055" y="384335"/>
                  </a:lnTo>
                  <a:lnTo>
                    <a:pt x="0" y="281193"/>
                  </a:lnTo>
                  <a:lnTo>
                    <a:pt x="320801" y="248618"/>
                  </a:lnTo>
                  <a:lnTo>
                    <a:pt x="25653" y="74908"/>
                  </a:lnTo>
                  <a:lnTo>
                    <a:pt x="506959" y="206284"/>
                  </a:lnTo>
                  <a:lnTo>
                    <a:pt x="579064" y="74908"/>
                  </a:lnTo>
                  <a:lnTo>
                    <a:pt x="748790" y="189311"/>
                  </a:lnTo>
                  <a:lnTo>
                    <a:pt x="1006846" y="0"/>
                  </a:lnTo>
                  <a:lnTo>
                    <a:pt x="981401" y="173807"/>
                  </a:lnTo>
                  <a:lnTo>
                    <a:pt x="1274330" y="145476"/>
                  </a:lnTo>
                  <a:lnTo>
                    <a:pt x="1157991" y="238761"/>
                  </a:lnTo>
                  <a:lnTo>
                    <a:pt x="1462707" y="265591"/>
                  </a:lnTo>
                  <a:lnTo>
                    <a:pt x="1220737" y="341903"/>
                  </a:lnTo>
                  <a:lnTo>
                    <a:pt x="1497581" y="433785"/>
                  </a:lnTo>
                  <a:lnTo>
                    <a:pt x="1167351" y="422426"/>
                  </a:lnTo>
                  <a:lnTo>
                    <a:pt x="1258038" y="590620"/>
                  </a:lnTo>
                  <a:lnTo>
                    <a:pt x="972041" y="471876"/>
                  </a:lnTo>
                  <a:lnTo>
                    <a:pt x="918447" y="644215"/>
                  </a:lnTo>
                  <a:lnTo>
                    <a:pt x="730210" y="487478"/>
                  </a:lnTo>
                  <a:lnTo>
                    <a:pt x="588285" y="705023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032389" y="4602537"/>
              <a:ext cx="1497965" cy="705485"/>
            </a:xfrm>
            <a:custGeom>
              <a:avLst/>
              <a:gdLst/>
              <a:ahLst/>
              <a:cxnLst/>
              <a:rect l="l" t="t" r="r" b="b"/>
              <a:pathLst>
                <a:path w="1497965" h="705485">
                  <a:moveTo>
                    <a:pt x="748790" y="189311"/>
                  </a:moveTo>
                  <a:lnTo>
                    <a:pt x="1006846" y="0"/>
                  </a:lnTo>
                  <a:lnTo>
                    <a:pt x="981401" y="173807"/>
                  </a:lnTo>
                  <a:lnTo>
                    <a:pt x="1274330" y="145476"/>
                  </a:lnTo>
                  <a:lnTo>
                    <a:pt x="1157991" y="238761"/>
                  </a:lnTo>
                  <a:lnTo>
                    <a:pt x="1462707" y="265591"/>
                  </a:lnTo>
                  <a:lnTo>
                    <a:pt x="1220737" y="341903"/>
                  </a:lnTo>
                  <a:lnTo>
                    <a:pt x="1497581" y="433785"/>
                  </a:lnTo>
                  <a:lnTo>
                    <a:pt x="1167351" y="422426"/>
                  </a:lnTo>
                  <a:lnTo>
                    <a:pt x="1258038" y="590620"/>
                  </a:lnTo>
                  <a:lnTo>
                    <a:pt x="972041" y="471876"/>
                  </a:lnTo>
                  <a:lnTo>
                    <a:pt x="918447" y="644215"/>
                  </a:lnTo>
                  <a:lnTo>
                    <a:pt x="730210" y="487478"/>
                  </a:lnTo>
                  <a:lnTo>
                    <a:pt x="588285" y="705023"/>
                  </a:lnTo>
                  <a:lnTo>
                    <a:pt x="534899" y="510065"/>
                  </a:lnTo>
                  <a:lnTo>
                    <a:pt x="330161" y="575018"/>
                  </a:lnTo>
                  <a:lnTo>
                    <a:pt x="392906" y="454903"/>
                  </a:lnTo>
                  <a:lnTo>
                    <a:pt x="9360" y="476119"/>
                  </a:lnTo>
                  <a:lnTo>
                    <a:pt x="258055" y="384335"/>
                  </a:lnTo>
                  <a:lnTo>
                    <a:pt x="0" y="281193"/>
                  </a:lnTo>
                  <a:lnTo>
                    <a:pt x="320801" y="248618"/>
                  </a:lnTo>
                  <a:lnTo>
                    <a:pt x="25653" y="74908"/>
                  </a:lnTo>
                  <a:lnTo>
                    <a:pt x="506959" y="206284"/>
                  </a:lnTo>
                  <a:lnTo>
                    <a:pt x="579064" y="74908"/>
                  </a:lnTo>
                  <a:lnTo>
                    <a:pt x="748790" y="189311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0302375" y="4804525"/>
            <a:ext cx="9042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Data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frame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0368090" y="5217827"/>
            <a:ext cx="528955" cy="447040"/>
            <a:chOff x="10368090" y="5217827"/>
            <a:chExt cx="528955" cy="447040"/>
          </a:xfrm>
        </p:grpSpPr>
        <p:sp>
          <p:nvSpPr>
            <p:cNvPr id="46" name="object 46"/>
            <p:cNvSpPr/>
            <p:nvPr/>
          </p:nvSpPr>
          <p:spPr>
            <a:xfrm>
              <a:off x="10372852" y="5222590"/>
              <a:ext cx="519430" cy="437515"/>
            </a:xfrm>
            <a:custGeom>
              <a:avLst/>
              <a:gdLst/>
              <a:ahLst/>
              <a:cxnLst/>
              <a:rect l="l" t="t" r="r" b="b"/>
              <a:pathLst>
                <a:path w="519429" h="437514">
                  <a:moveTo>
                    <a:pt x="464362" y="437099"/>
                  </a:moveTo>
                  <a:lnTo>
                    <a:pt x="0" y="437099"/>
                  </a:lnTo>
                  <a:lnTo>
                    <a:pt x="0" y="327824"/>
                  </a:lnTo>
                  <a:lnTo>
                    <a:pt x="355087" y="327824"/>
                  </a:lnTo>
                  <a:lnTo>
                    <a:pt x="355087" y="109274"/>
                  </a:lnTo>
                  <a:lnTo>
                    <a:pt x="300449" y="109274"/>
                  </a:lnTo>
                  <a:lnTo>
                    <a:pt x="409724" y="0"/>
                  </a:lnTo>
                  <a:lnTo>
                    <a:pt x="518999" y="109274"/>
                  </a:lnTo>
                  <a:lnTo>
                    <a:pt x="464362" y="109274"/>
                  </a:lnTo>
                  <a:lnTo>
                    <a:pt x="464362" y="4370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372852" y="5222590"/>
              <a:ext cx="519430" cy="437515"/>
            </a:xfrm>
            <a:custGeom>
              <a:avLst/>
              <a:gdLst/>
              <a:ahLst/>
              <a:cxnLst/>
              <a:rect l="l" t="t" r="r" b="b"/>
              <a:pathLst>
                <a:path w="519429" h="437514">
                  <a:moveTo>
                    <a:pt x="0" y="327824"/>
                  </a:moveTo>
                  <a:lnTo>
                    <a:pt x="355087" y="327824"/>
                  </a:lnTo>
                  <a:lnTo>
                    <a:pt x="355087" y="109274"/>
                  </a:lnTo>
                  <a:lnTo>
                    <a:pt x="300449" y="109274"/>
                  </a:lnTo>
                  <a:lnTo>
                    <a:pt x="409724" y="0"/>
                  </a:lnTo>
                  <a:lnTo>
                    <a:pt x="518999" y="109274"/>
                  </a:lnTo>
                  <a:lnTo>
                    <a:pt x="464362" y="109274"/>
                  </a:lnTo>
                  <a:lnTo>
                    <a:pt x="464362" y="437099"/>
                  </a:lnTo>
                  <a:lnTo>
                    <a:pt x="0" y="437099"/>
                  </a:lnTo>
                  <a:lnTo>
                    <a:pt x="0" y="327824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1634" y="1807540"/>
            <a:ext cx="3865879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marR="5080" indent="-317500">
              <a:lnSpc>
                <a:spcPct val="100000"/>
              </a:lnSpc>
              <a:spcBef>
                <a:spcPts val="100"/>
              </a:spcBef>
              <a:buChar char="•"/>
              <a:tabLst>
                <a:tab pos="329565" algn="l"/>
                <a:tab pos="330200" algn="l"/>
              </a:tabLst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Data was pulled from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Wikipedia table with Falcon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9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launches using the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requests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method.</a:t>
            </a:r>
            <a:r>
              <a:rPr sz="2000" spc="-11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000" spc="-11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BeautifulSou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object  was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created, columns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identified,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dictionary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created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0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order</a:t>
            </a:r>
            <a:r>
              <a:rPr sz="20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0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parse</a:t>
            </a:r>
            <a:r>
              <a:rPr sz="20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information and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create a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data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frame.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7163" y="5242128"/>
            <a:ext cx="377317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Char char="•"/>
              <a:tabLst>
                <a:tab pos="186055" algn="l"/>
              </a:tabLst>
            </a:pP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Data</a:t>
            </a:r>
            <a:r>
              <a:rPr sz="1900" u="heavy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Collection</a:t>
            </a:r>
            <a:r>
              <a:rPr sz="1900" u="heavy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-</a:t>
            </a:r>
            <a:r>
              <a:rPr sz="1900" u="heavy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Scraping</a:t>
            </a:r>
            <a:r>
              <a:rPr sz="1900" u="heavy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9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Github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5436" y="601389"/>
            <a:ext cx="54775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35" dirty="0"/>
              <a:t> </a:t>
            </a:r>
            <a:r>
              <a:rPr spc="-5" dirty="0"/>
              <a:t>Collection</a:t>
            </a:r>
            <a:r>
              <a:rPr spc="-35" dirty="0"/>
              <a:t> </a:t>
            </a:r>
            <a:r>
              <a:rPr dirty="0"/>
              <a:t>-</a:t>
            </a:r>
            <a:r>
              <a:rPr spc="-35" dirty="0"/>
              <a:t> </a:t>
            </a:r>
            <a:r>
              <a:rPr spc="-5" dirty="0"/>
              <a:t>Scraping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828000" y="1911887"/>
            <a:ext cx="1527175" cy="1546860"/>
            <a:chOff x="9828000" y="1911887"/>
            <a:chExt cx="1527175" cy="1546860"/>
          </a:xfrm>
        </p:grpSpPr>
        <p:sp>
          <p:nvSpPr>
            <p:cNvPr id="6" name="object 6"/>
            <p:cNvSpPr/>
            <p:nvPr/>
          </p:nvSpPr>
          <p:spPr>
            <a:xfrm>
              <a:off x="9832762" y="1916650"/>
              <a:ext cx="1517650" cy="1537335"/>
            </a:xfrm>
            <a:custGeom>
              <a:avLst/>
              <a:gdLst/>
              <a:ahLst/>
              <a:cxnLst/>
              <a:rect l="l" t="t" r="r" b="b"/>
              <a:pathLst>
                <a:path w="1517650" h="1537335">
                  <a:moveTo>
                    <a:pt x="758674" y="1537299"/>
                  </a:moveTo>
                  <a:lnTo>
                    <a:pt x="689620" y="1536252"/>
                  </a:lnTo>
                  <a:lnTo>
                    <a:pt x="622302" y="1533172"/>
                  </a:lnTo>
                  <a:lnTo>
                    <a:pt x="556989" y="1528147"/>
                  </a:lnTo>
                  <a:lnTo>
                    <a:pt x="493948" y="1521270"/>
                  </a:lnTo>
                  <a:lnTo>
                    <a:pt x="433448" y="1512630"/>
                  </a:lnTo>
                  <a:lnTo>
                    <a:pt x="375757" y="1502318"/>
                  </a:lnTo>
                  <a:lnTo>
                    <a:pt x="321141" y="1490425"/>
                  </a:lnTo>
                  <a:lnTo>
                    <a:pt x="269870" y="1477041"/>
                  </a:lnTo>
                  <a:lnTo>
                    <a:pt x="222210" y="1462255"/>
                  </a:lnTo>
                  <a:lnTo>
                    <a:pt x="178430" y="1446160"/>
                  </a:lnTo>
                  <a:lnTo>
                    <a:pt x="138798" y="1428845"/>
                  </a:lnTo>
                  <a:lnTo>
                    <a:pt x="103581" y="1410400"/>
                  </a:lnTo>
                  <a:lnTo>
                    <a:pt x="47464" y="1370485"/>
                  </a:lnTo>
                  <a:lnTo>
                    <a:pt x="12223" y="1327138"/>
                  </a:lnTo>
                  <a:lnTo>
                    <a:pt x="0" y="1281083"/>
                  </a:lnTo>
                  <a:lnTo>
                    <a:pt x="0" y="256216"/>
                  </a:lnTo>
                  <a:lnTo>
                    <a:pt x="12223" y="210161"/>
                  </a:lnTo>
                  <a:lnTo>
                    <a:pt x="47464" y="166814"/>
                  </a:lnTo>
                  <a:lnTo>
                    <a:pt x="103581" y="126899"/>
                  </a:lnTo>
                  <a:lnTo>
                    <a:pt x="138798" y="108454"/>
                  </a:lnTo>
                  <a:lnTo>
                    <a:pt x="178430" y="91139"/>
                  </a:lnTo>
                  <a:lnTo>
                    <a:pt x="222210" y="75044"/>
                  </a:lnTo>
                  <a:lnTo>
                    <a:pt x="269870" y="60258"/>
                  </a:lnTo>
                  <a:lnTo>
                    <a:pt x="321141" y="46874"/>
                  </a:lnTo>
                  <a:lnTo>
                    <a:pt x="375757" y="34981"/>
                  </a:lnTo>
                  <a:lnTo>
                    <a:pt x="433448" y="24669"/>
                  </a:lnTo>
                  <a:lnTo>
                    <a:pt x="493948" y="16029"/>
                  </a:lnTo>
                  <a:lnTo>
                    <a:pt x="556989" y="9152"/>
                  </a:lnTo>
                  <a:lnTo>
                    <a:pt x="622302" y="4127"/>
                  </a:lnTo>
                  <a:lnTo>
                    <a:pt x="689620" y="1047"/>
                  </a:lnTo>
                  <a:lnTo>
                    <a:pt x="758674" y="0"/>
                  </a:lnTo>
                  <a:lnTo>
                    <a:pt x="827729" y="1047"/>
                  </a:lnTo>
                  <a:lnTo>
                    <a:pt x="895047" y="4127"/>
                  </a:lnTo>
                  <a:lnTo>
                    <a:pt x="960360" y="9152"/>
                  </a:lnTo>
                  <a:lnTo>
                    <a:pt x="1023401" y="16029"/>
                  </a:lnTo>
                  <a:lnTo>
                    <a:pt x="1083901" y="24669"/>
                  </a:lnTo>
                  <a:lnTo>
                    <a:pt x="1141592" y="34981"/>
                  </a:lnTo>
                  <a:lnTo>
                    <a:pt x="1196208" y="46874"/>
                  </a:lnTo>
                  <a:lnTo>
                    <a:pt x="1247479" y="60258"/>
                  </a:lnTo>
                  <a:lnTo>
                    <a:pt x="1295139" y="75044"/>
                  </a:lnTo>
                  <a:lnTo>
                    <a:pt x="1338919" y="91139"/>
                  </a:lnTo>
                  <a:lnTo>
                    <a:pt x="1378551" y="108454"/>
                  </a:lnTo>
                  <a:lnTo>
                    <a:pt x="1413768" y="126899"/>
                  </a:lnTo>
                  <a:lnTo>
                    <a:pt x="1469885" y="166814"/>
                  </a:lnTo>
                  <a:lnTo>
                    <a:pt x="1505126" y="210161"/>
                  </a:lnTo>
                  <a:lnTo>
                    <a:pt x="1517349" y="256216"/>
                  </a:lnTo>
                  <a:lnTo>
                    <a:pt x="1517349" y="1281083"/>
                  </a:lnTo>
                  <a:lnTo>
                    <a:pt x="1505126" y="1327138"/>
                  </a:lnTo>
                  <a:lnTo>
                    <a:pt x="1469885" y="1370485"/>
                  </a:lnTo>
                  <a:lnTo>
                    <a:pt x="1413768" y="1410400"/>
                  </a:lnTo>
                  <a:lnTo>
                    <a:pt x="1378551" y="1428845"/>
                  </a:lnTo>
                  <a:lnTo>
                    <a:pt x="1338919" y="1446160"/>
                  </a:lnTo>
                  <a:lnTo>
                    <a:pt x="1295139" y="1462255"/>
                  </a:lnTo>
                  <a:lnTo>
                    <a:pt x="1247479" y="1477041"/>
                  </a:lnTo>
                  <a:lnTo>
                    <a:pt x="1196208" y="1490425"/>
                  </a:lnTo>
                  <a:lnTo>
                    <a:pt x="1141592" y="1502318"/>
                  </a:lnTo>
                  <a:lnTo>
                    <a:pt x="1083901" y="1512630"/>
                  </a:lnTo>
                  <a:lnTo>
                    <a:pt x="1023401" y="1521270"/>
                  </a:lnTo>
                  <a:lnTo>
                    <a:pt x="960360" y="1528147"/>
                  </a:lnTo>
                  <a:lnTo>
                    <a:pt x="895047" y="1533172"/>
                  </a:lnTo>
                  <a:lnTo>
                    <a:pt x="827729" y="1536252"/>
                  </a:lnTo>
                  <a:lnTo>
                    <a:pt x="758674" y="15372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32762" y="1916650"/>
              <a:ext cx="1517650" cy="1537335"/>
            </a:xfrm>
            <a:custGeom>
              <a:avLst/>
              <a:gdLst/>
              <a:ahLst/>
              <a:cxnLst/>
              <a:rect l="l" t="t" r="r" b="b"/>
              <a:pathLst>
                <a:path w="1517650" h="1537335">
                  <a:moveTo>
                    <a:pt x="1517349" y="256216"/>
                  </a:moveTo>
                  <a:lnTo>
                    <a:pt x="1514249" y="279537"/>
                  </a:lnTo>
                  <a:lnTo>
                    <a:pt x="1505126" y="302271"/>
                  </a:lnTo>
                  <a:lnTo>
                    <a:pt x="1469885" y="345618"/>
                  </a:lnTo>
                  <a:lnTo>
                    <a:pt x="1413768" y="385534"/>
                  </a:lnTo>
                  <a:lnTo>
                    <a:pt x="1378551" y="403978"/>
                  </a:lnTo>
                  <a:lnTo>
                    <a:pt x="1338919" y="421293"/>
                  </a:lnTo>
                  <a:lnTo>
                    <a:pt x="1295139" y="437389"/>
                  </a:lnTo>
                  <a:lnTo>
                    <a:pt x="1247479" y="452174"/>
                  </a:lnTo>
                  <a:lnTo>
                    <a:pt x="1196208" y="465558"/>
                  </a:lnTo>
                  <a:lnTo>
                    <a:pt x="1141592" y="477452"/>
                  </a:lnTo>
                  <a:lnTo>
                    <a:pt x="1083901" y="487764"/>
                  </a:lnTo>
                  <a:lnTo>
                    <a:pt x="1023401" y="496403"/>
                  </a:lnTo>
                  <a:lnTo>
                    <a:pt x="960360" y="503281"/>
                  </a:lnTo>
                  <a:lnTo>
                    <a:pt x="895047" y="508305"/>
                  </a:lnTo>
                  <a:lnTo>
                    <a:pt x="827729" y="511386"/>
                  </a:lnTo>
                  <a:lnTo>
                    <a:pt x="758674" y="512433"/>
                  </a:lnTo>
                  <a:lnTo>
                    <a:pt x="689620" y="511386"/>
                  </a:lnTo>
                  <a:lnTo>
                    <a:pt x="622302" y="508305"/>
                  </a:lnTo>
                  <a:lnTo>
                    <a:pt x="556989" y="503281"/>
                  </a:lnTo>
                  <a:lnTo>
                    <a:pt x="493948" y="496403"/>
                  </a:lnTo>
                  <a:lnTo>
                    <a:pt x="433448" y="487764"/>
                  </a:lnTo>
                  <a:lnTo>
                    <a:pt x="375757" y="477452"/>
                  </a:lnTo>
                  <a:lnTo>
                    <a:pt x="321141" y="465558"/>
                  </a:lnTo>
                  <a:lnTo>
                    <a:pt x="269870" y="452174"/>
                  </a:lnTo>
                  <a:lnTo>
                    <a:pt x="222210" y="437389"/>
                  </a:lnTo>
                  <a:lnTo>
                    <a:pt x="178430" y="421293"/>
                  </a:lnTo>
                  <a:lnTo>
                    <a:pt x="138798" y="403978"/>
                  </a:lnTo>
                  <a:lnTo>
                    <a:pt x="103581" y="385534"/>
                  </a:lnTo>
                  <a:lnTo>
                    <a:pt x="47464" y="345618"/>
                  </a:lnTo>
                  <a:lnTo>
                    <a:pt x="12223" y="302271"/>
                  </a:lnTo>
                  <a:lnTo>
                    <a:pt x="3100" y="279537"/>
                  </a:lnTo>
                  <a:lnTo>
                    <a:pt x="0" y="256216"/>
                  </a:lnTo>
                </a:path>
                <a:path w="1517650" h="1537335">
                  <a:moveTo>
                    <a:pt x="0" y="256216"/>
                  </a:moveTo>
                  <a:lnTo>
                    <a:pt x="3100" y="232895"/>
                  </a:lnTo>
                  <a:lnTo>
                    <a:pt x="12223" y="210161"/>
                  </a:lnTo>
                  <a:lnTo>
                    <a:pt x="47464" y="166814"/>
                  </a:lnTo>
                  <a:lnTo>
                    <a:pt x="103581" y="126899"/>
                  </a:lnTo>
                  <a:lnTo>
                    <a:pt x="138798" y="108454"/>
                  </a:lnTo>
                  <a:lnTo>
                    <a:pt x="178430" y="91139"/>
                  </a:lnTo>
                  <a:lnTo>
                    <a:pt x="222210" y="75044"/>
                  </a:lnTo>
                  <a:lnTo>
                    <a:pt x="269870" y="60258"/>
                  </a:lnTo>
                  <a:lnTo>
                    <a:pt x="321141" y="46874"/>
                  </a:lnTo>
                  <a:lnTo>
                    <a:pt x="375757" y="34981"/>
                  </a:lnTo>
                  <a:lnTo>
                    <a:pt x="433448" y="24669"/>
                  </a:lnTo>
                  <a:lnTo>
                    <a:pt x="493948" y="16029"/>
                  </a:lnTo>
                  <a:lnTo>
                    <a:pt x="556989" y="9152"/>
                  </a:lnTo>
                  <a:lnTo>
                    <a:pt x="622302" y="4127"/>
                  </a:lnTo>
                  <a:lnTo>
                    <a:pt x="689620" y="1047"/>
                  </a:lnTo>
                  <a:lnTo>
                    <a:pt x="758674" y="0"/>
                  </a:lnTo>
                  <a:lnTo>
                    <a:pt x="827729" y="1047"/>
                  </a:lnTo>
                  <a:lnTo>
                    <a:pt x="895047" y="4127"/>
                  </a:lnTo>
                  <a:lnTo>
                    <a:pt x="960360" y="9152"/>
                  </a:lnTo>
                  <a:lnTo>
                    <a:pt x="1023401" y="16029"/>
                  </a:lnTo>
                  <a:lnTo>
                    <a:pt x="1083901" y="24669"/>
                  </a:lnTo>
                  <a:lnTo>
                    <a:pt x="1141592" y="34981"/>
                  </a:lnTo>
                  <a:lnTo>
                    <a:pt x="1196208" y="46874"/>
                  </a:lnTo>
                  <a:lnTo>
                    <a:pt x="1247479" y="60258"/>
                  </a:lnTo>
                  <a:lnTo>
                    <a:pt x="1295139" y="75044"/>
                  </a:lnTo>
                  <a:lnTo>
                    <a:pt x="1338919" y="91139"/>
                  </a:lnTo>
                  <a:lnTo>
                    <a:pt x="1378551" y="108454"/>
                  </a:lnTo>
                  <a:lnTo>
                    <a:pt x="1413768" y="126899"/>
                  </a:lnTo>
                  <a:lnTo>
                    <a:pt x="1469885" y="166814"/>
                  </a:lnTo>
                  <a:lnTo>
                    <a:pt x="1505126" y="210161"/>
                  </a:lnTo>
                  <a:lnTo>
                    <a:pt x="1517349" y="256216"/>
                  </a:lnTo>
                  <a:lnTo>
                    <a:pt x="1517349" y="1281083"/>
                  </a:lnTo>
                  <a:lnTo>
                    <a:pt x="1505126" y="1327138"/>
                  </a:lnTo>
                  <a:lnTo>
                    <a:pt x="1469885" y="1370485"/>
                  </a:lnTo>
                  <a:lnTo>
                    <a:pt x="1413768" y="1410400"/>
                  </a:lnTo>
                  <a:lnTo>
                    <a:pt x="1378551" y="1428845"/>
                  </a:lnTo>
                  <a:lnTo>
                    <a:pt x="1338919" y="1446160"/>
                  </a:lnTo>
                  <a:lnTo>
                    <a:pt x="1295139" y="1462255"/>
                  </a:lnTo>
                  <a:lnTo>
                    <a:pt x="1247479" y="1477041"/>
                  </a:lnTo>
                  <a:lnTo>
                    <a:pt x="1196208" y="1490425"/>
                  </a:lnTo>
                  <a:lnTo>
                    <a:pt x="1141592" y="1502318"/>
                  </a:lnTo>
                  <a:lnTo>
                    <a:pt x="1083901" y="1512630"/>
                  </a:lnTo>
                  <a:lnTo>
                    <a:pt x="1023401" y="1521270"/>
                  </a:lnTo>
                  <a:lnTo>
                    <a:pt x="960360" y="1528147"/>
                  </a:lnTo>
                  <a:lnTo>
                    <a:pt x="895047" y="1533172"/>
                  </a:lnTo>
                  <a:lnTo>
                    <a:pt x="827729" y="1536252"/>
                  </a:lnTo>
                  <a:lnTo>
                    <a:pt x="758674" y="1537299"/>
                  </a:lnTo>
                  <a:lnTo>
                    <a:pt x="689620" y="1536252"/>
                  </a:lnTo>
                  <a:lnTo>
                    <a:pt x="622302" y="1533172"/>
                  </a:lnTo>
                  <a:lnTo>
                    <a:pt x="556989" y="1528147"/>
                  </a:lnTo>
                  <a:lnTo>
                    <a:pt x="493948" y="1521270"/>
                  </a:lnTo>
                  <a:lnTo>
                    <a:pt x="433448" y="1512630"/>
                  </a:lnTo>
                  <a:lnTo>
                    <a:pt x="375757" y="1502318"/>
                  </a:lnTo>
                  <a:lnTo>
                    <a:pt x="321141" y="1490425"/>
                  </a:lnTo>
                  <a:lnTo>
                    <a:pt x="269870" y="1477041"/>
                  </a:lnTo>
                  <a:lnTo>
                    <a:pt x="222210" y="1462255"/>
                  </a:lnTo>
                  <a:lnTo>
                    <a:pt x="178430" y="1446160"/>
                  </a:lnTo>
                  <a:lnTo>
                    <a:pt x="138798" y="1428845"/>
                  </a:lnTo>
                  <a:lnTo>
                    <a:pt x="103581" y="1410400"/>
                  </a:lnTo>
                  <a:lnTo>
                    <a:pt x="47464" y="1370485"/>
                  </a:lnTo>
                  <a:lnTo>
                    <a:pt x="12223" y="1327138"/>
                  </a:lnTo>
                  <a:lnTo>
                    <a:pt x="0" y="1281083"/>
                  </a:lnTo>
                  <a:lnTo>
                    <a:pt x="0" y="256216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032400" y="2685325"/>
            <a:ext cx="1118235" cy="400685"/>
          </a:xfrm>
          <a:prstGeom prst="rect">
            <a:avLst/>
          </a:prstGeom>
          <a:ln w="9524">
            <a:solidFill>
              <a:srgbClr val="0B49CB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Arial MT"/>
                <a:cs typeface="Arial MT"/>
              </a:rPr>
              <a:t>Space</a:t>
            </a:r>
            <a:r>
              <a:rPr sz="1400" dirty="0">
                <a:latin typeface="Arial MT"/>
                <a:cs typeface="Arial MT"/>
              </a:rPr>
              <a:t>x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API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84412" y="1911887"/>
            <a:ext cx="838835" cy="819150"/>
            <a:chOff x="6184412" y="1911887"/>
            <a:chExt cx="838835" cy="819150"/>
          </a:xfrm>
        </p:grpSpPr>
        <p:sp>
          <p:nvSpPr>
            <p:cNvPr id="10" name="object 10"/>
            <p:cNvSpPr/>
            <p:nvPr/>
          </p:nvSpPr>
          <p:spPr>
            <a:xfrm>
              <a:off x="6189174" y="1916650"/>
              <a:ext cx="219710" cy="200025"/>
            </a:xfrm>
            <a:custGeom>
              <a:avLst/>
              <a:gdLst/>
              <a:ahLst/>
              <a:cxnLst/>
              <a:rect l="l" t="t" r="r" b="b"/>
              <a:pathLst>
                <a:path w="219710" h="200025">
                  <a:moveTo>
                    <a:pt x="219599" y="199799"/>
                  </a:moveTo>
                  <a:lnTo>
                    <a:pt x="0" y="199799"/>
                  </a:lnTo>
                  <a:lnTo>
                    <a:pt x="0" y="0"/>
                  </a:lnTo>
                  <a:lnTo>
                    <a:pt x="219599" y="0"/>
                  </a:lnTo>
                  <a:lnTo>
                    <a:pt x="219599" y="1997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89174" y="1916650"/>
              <a:ext cx="219710" cy="200025"/>
            </a:xfrm>
            <a:custGeom>
              <a:avLst/>
              <a:gdLst/>
              <a:ahLst/>
              <a:cxnLst/>
              <a:rect l="l" t="t" r="r" b="b"/>
              <a:pathLst>
                <a:path w="219710" h="200025">
                  <a:moveTo>
                    <a:pt x="0" y="0"/>
                  </a:moveTo>
                  <a:lnTo>
                    <a:pt x="219599" y="0"/>
                  </a:lnTo>
                  <a:lnTo>
                    <a:pt x="219599" y="199799"/>
                  </a:lnTo>
                  <a:lnTo>
                    <a:pt x="0" y="199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41574" y="2069050"/>
              <a:ext cx="219710" cy="200025"/>
            </a:xfrm>
            <a:custGeom>
              <a:avLst/>
              <a:gdLst/>
              <a:ahLst/>
              <a:cxnLst/>
              <a:rect l="l" t="t" r="r" b="b"/>
              <a:pathLst>
                <a:path w="219709" h="200025">
                  <a:moveTo>
                    <a:pt x="219599" y="199799"/>
                  </a:moveTo>
                  <a:lnTo>
                    <a:pt x="0" y="199799"/>
                  </a:lnTo>
                  <a:lnTo>
                    <a:pt x="0" y="0"/>
                  </a:lnTo>
                  <a:lnTo>
                    <a:pt x="219599" y="0"/>
                  </a:lnTo>
                  <a:lnTo>
                    <a:pt x="219599" y="1997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41574" y="2069050"/>
              <a:ext cx="219710" cy="200025"/>
            </a:xfrm>
            <a:custGeom>
              <a:avLst/>
              <a:gdLst/>
              <a:ahLst/>
              <a:cxnLst/>
              <a:rect l="l" t="t" r="r" b="b"/>
              <a:pathLst>
                <a:path w="219709" h="200025">
                  <a:moveTo>
                    <a:pt x="0" y="0"/>
                  </a:moveTo>
                  <a:lnTo>
                    <a:pt x="219599" y="0"/>
                  </a:lnTo>
                  <a:lnTo>
                    <a:pt x="219599" y="199799"/>
                  </a:lnTo>
                  <a:lnTo>
                    <a:pt x="0" y="199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93974" y="2221450"/>
              <a:ext cx="219710" cy="200025"/>
            </a:xfrm>
            <a:custGeom>
              <a:avLst/>
              <a:gdLst/>
              <a:ahLst/>
              <a:cxnLst/>
              <a:rect l="l" t="t" r="r" b="b"/>
              <a:pathLst>
                <a:path w="219709" h="200025">
                  <a:moveTo>
                    <a:pt x="219599" y="199799"/>
                  </a:moveTo>
                  <a:lnTo>
                    <a:pt x="0" y="199799"/>
                  </a:lnTo>
                  <a:lnTo>
                    <a:pt x="0" y="0"/>
                  </a:lnTo>
                  <a:lnTo>
                    <a:pt x="219599" y="0"/>
                  </a:lnTo>
                  <a:lnTo>
                    <a:pt x="219599" y="1997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93974" y="2221450"/>
              <a:ext cx="219710" cy="200025"/>
            </a:xfrm>
            <a:custGeom>
              <a:avLst/>
              <a:gdLst/>
              <a:ahLst/>
              <a:cxnLst/>
              <a:rect l="l" t="t" r="r" b="b"/>
              <a:pathLst>
                <a:path w="219709" h="200025">
                  <a:moveTo>
                    <a:pt x="0" y="0"/>
                  </a:moveTo>
                  <a:lnTo>
                    <a:pt x="219599" y="0"/>
                  </a:lnTo>
                  <a:lnTo>
                    <a:pt x="219599" y="199799"/>
                  </a:lnTo>
                  <a:lnTo>
                    <a:pt x="0" y="199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46374" y="2373850"/>
              <a:ext cx="219710" cy="200025"/>
            </a:xfrm>
            <a:custGeom>
              <a:avLst/>
              <a:gdLst/>
              <a:ahLst/>
              <a:cxnLst/>
              <a:rect l="l" t="t" r="r" b="b"/>
              <a:pathLst>
                <a:path w="219709" h="200025">
                  <a:moveTo>
                    <a:pt x="219599" y="199799"/>
                  </a:moveTo>
                  <a:lnTo>
                    <a:pt x="0" y="199799"/>
                  </a:lnTo>
                  <a:lnTo>
                    <a:pt x="0" y="0"/>
                  </a:lnTo>
                  <a:lnTo>
                    <a:pt x="219599" y="0"/>
                  </a:lnTo>
                  <a:lnTo>
                    <a:pt x="219599" y="1997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46374" y="2373850"/>
              <a:ext cx="219710" cy="200025"/>
            </a:xfrm>
            <a:custGeom>
              <a:avLst/>
              <a:gdLst/>
              <a:ahLst/>
              <a:cxnLst/>
              <a:rect l="l" t="t" r="r" b="b"/>
              <a:pathLst>
                <a:path w="219709" h="200025">
                  <a:moveTo>
                    <a:pt x="0" y="0"/>
                  </a:moveTo>
                  <a:lnTo>
                    <a:pt x="219599" y="0"/>
                  </a:lnTo>
                  <a:lnTo>
                    <a:pt x="219599" y="199799"/>
                  </a:lnTo>
                  <a:lnTo>
                    <a:pt x="0" y="199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98774" y="2526250"/>
              <a:ext cx="219710" cy="200025"/>
            </a:xfrm>
            <a:custGeom>
              <a:avLst/>
              <a:gdLst/>
              <a:ahLst/>
              <a:cxnLst/>
              <a:rect l="l" t="t" r="r" b="b"/>
              <a:pathLst>
                <a:path w="219709" h="200025">
                  <a:moveTo>
                    <a:pt x="219599" y="199799"/>
                  </a:moveTo>
                  <a:lnTo>
                    <a:pt x="0" y="199799"/>
                  </a:lnTo>
                  <a:lnTo>
                    <a:pt x="0" y="0"/>
                  </a:lnTo>
                  <a:lnTo>
                    <a:pt x="219599" y="0"/>
                  </a:lnTo>
                  <a:lnTo>
                    <a:pt x="219599" y="1997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98774" y="2526250"/>
              <a:ext cx="219710" cy="200025"/>
            </a:xfrm>
            <a:custGeom>
              <a:avLst/>
              <a:gdLst/>
              <a:ahLst/>
              <a:cxnLst/>
              <a:rect l="l" t="t" r="r" b="b"/>
              <a:pathLst>
                <a:path w="219709" h="200025">
                  <a:moveTo>
                    <a:pt x="0" y="0"/>
                  </a:moveTo>
                  <a:lnTo>
                    <a:pt x="219599" y="0"/>
                  </a:lnTo>
                  <a:lnTo>
                    <a:pt x="219599" y="199799"/>
                  </a:lnTo>
                  <a:lnTo>
                    <a:pt x="0" y="199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719400" y="1923250"/>
            <a:ext cx="2136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SpaceX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Falcon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9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launches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142502" y="2989987"/>
            <a:ext cx="2752725" cy="828675"/>
            <a:chOff x="6142502" y="2989987"/>
            <a:chExt cx="2752725" cy="828675"/>
          </a:xfrm>
        </p:grpSpPr>
        <p:sp>
          <p:nvSpPr>
            <p:cNvPr id="22" name="object 22"/>
            <p:cNvSpPr/>
            <p:nvPr/>
          </p:nvSpPr>
          <p:spPr>
            <a:xfrm>
              <a:off x="6147265" y="2994749"/>
              <a:ext cx="2743200" cy="819150"/>
            </a:xfrm>
            <a:custGeom>
              <a:avLst/>
              <a:gdLst/>
              <a:ahLst/>
              <a:cxnLst/>
              <a:rect l="l" t="t" r="r" b="b"/>
              <a:pathLst>
                <a:path w="2743200" h="819150">
                  <a:moveTo>
                    <a:pt x="1371599" y="818574"/>
                  </a:moveTo>
                  <a:lnTo>
                    <a:pt x="1293767" y="818359"/>
                  </a:lnTo>
                  <a:lnTo>
                    <a:pt x="1217073" y="817718"/>
                  </a:lnTo>
                  <a:lnTo>
                    <a:pt x="1141635" y="816665"/>
                  </a:lnTo>
                  <a:lnTo>
                    <a:pt x="1067567" y="815211"/>
                  </a:lnTo>
                  <a:lnTo>
                    <a:pt x="994985" y="813367"/>
                  </a:lnTo>
                  <a:lnTo>
                    <a:pt x="924006" y="811145"/>
                  </a:lnTo>
                  <a:lnTo>
                    <a:pt x="854744" y="808556"/>
                  </a:lnTo>
                  <a:lnTo>
                    <a:pt x="787316" y="805612"/>
                  </a:lnTo>
                  <a:lnTo>
                    <a:pt x="721838" y="802325"/>
                  </a:lnTo>
                  <a:lnTo>
                    <a:pt x="658426" y="798705"/>
                  </a:lnTo>
                  <a:lnTo>
                    <a:pt x="597194" y="794765"/>
                  </a:lnTo>
                  <a:lnTo>
                    <a:pt x="538259" y="790516"/>
                  </a:lnTo>
                  <a:lnTo>
                    <a:pt x="481738" y="785969"/>
                  </a:lnTo>
                  <a:lnTo>
                    <a:pt x="427744" y="781136"/>
                  </a:lnTo>
                  <a:lnTo>
                    <a:pt x="376395" y="776028"/>
                  </a:lnTo>
                  <a:lnTo>
                    <a:pt x="327806" y="770657"/>
                  </a:lnTo>
                  <a:lnTo>
                    <a:pt x="282093" y="765035"/>
                  </a:lnTo>
                  <a:lnTo>
                    <a:pt x="239371" y="759173"/>
                  </a:lnTo>
                  <a:lnTo>
                    <a:pt x="199757" y="753083"/>
                  </a:lnTo>
                  <a:lnTo>
                    <a:pt x="130315" y="740262"/>
                  </a:lnTo>
                  <a:lnTo>
                    <a:pt x="74691" y="726666"/>
                  </a:lnTo>
                  <a:lnTo>
                    <a:pt x="33813" y="712387"/>
                  </a:lnTo>
                  <a:lnTo>
                    <a:pt x="2171" y="689887"/>
                  </a:lnTo>
                  <a:lnTo>
                    <a:pt x="0" y="682145"/>
                  </a:lnTo>
                  <a:lnTo>
                    <a:pt x="0" y="136429"/>
                  </a:lnTo>
                  <a:lnTo>
                    <a:pt x="33813" y="106187"/>
                  </a:lnTo>
                  <a:lnTo>
                    <a:pt x="74691" y="91908"/>
                  </a:lnTo>
                  <a:lnTo>
                    <a:pt x="130315" y="78312"/>
                  </a:lnTo>
                  <a:lnTo>
                    <a:pt x="199757" y="65491"/>
                  </a:lnTo>
                  <a:lnTo>
                    <a:pt x="239371" y="59401"/>
                  </a:lnTo>
                  <a:lnTo>
                    <a:pt x="282093" y="53539"/>
                  </a:lnTo>
                  <a:lnTo>
                    <a:pt x="327806" y="47917"/>
                  </a:lnTo>
                  <a:lnTo>
                    <a:pt x="376395" y="42546"/>
                  </a:lnTo>
                  <a:lnTo>
                    <a:pt x="427744" y="37439"/>
                  </a:lnTo>
                  <a:lnTo>
                    <a:pt x="481738" y="32606"/>
                  </a:lnTo>
                  <a:lnTo>
                    <a:pt x="538259" y="28059"/>
                  </a:lnTo>
                  <a:lnTo>
                    <a:pt x="597194" y="23809"/>
                  </a:lnTo>
                  <a:lnTo>
                    <a:pt x="658426" y="19869"/>
                  </a:lnTo>
                  <a:lnTo>
                    <a:pt x="721838" y="16249"/>
                  </a:lnTo>
                  <a:lnTo>
                    <a:pt x="787316" y="12962"/>
                  </a:lnTo>
                  <a:lnTo>
                    <a:pt x="854744" y="10018"/>
                  </a:lnTo>
                  <a:lnTo>
                    <a:pt x="924006" y="7429"/>
                  </a:lnTo>
                  <a:lnTo>
                    <a:pt x="994985" y="5207"/>
                  </a:lnTo>
                  <a:lnTo>
                    <a:pt x="1067567" y="3363"/>
                  </a:lnTo>
                  <a:lnTo>
                    <a:pt x="1141635" y="1909"/>
                  </a:lnTo>
                  <a:lnTo>
                    <a:pt x="1217073" y="856"/>
                  </a:lnTo>
                  <a:lnTo>
                    <a:pt x="1293767" y="215"/>
                  </a:lnTo>
                  <a:lnTo>
                    <a:pt x="1371599" y="0"/>
                  </a:lnTo>
                  <a:lnTo>
                    <a:pt x="1449432" y="215"/>
                  </a:lnTo>
                  <a:lnTo>
                    <a:pt x="1526126" y="856"/>
                  </a:lnTo>
                  <a:lnTo>
                    <a:pt x="1601564" y="1909"/>
                  </a:lnTo>
                  <a:lnTo>
                    <a:pt x="1675632" y="3363"/>
                  </a:lnTo>
                  <a:lnTo>
                    <a:pt x="1748214" y="5207"/>
                  </a:lnTo>
                  <a:lnTo>
                    <a:pt x="1819193" y="7429"/>
                  </a:lnTo>
                  <a:lnTo>
                    <a:pt x="1888455" y="10018"/>
                  </a:lnTo>
                  <a:lnTo>
                    <a:pt x="1955882" y="12962"/>
                  </a:lnTo>
                  <a:lnTo>
                    <a:pt x="2021360" y="16249"/>
                  </a:lnTo>
                  <a:lnTo>
                    <a:pt x="2084773" y="19869"/>
                  </a:lnTo>
                  <a:lnTo>
                    <a:pt x="2146005" y="23809"/>
                  </a:lnTo>
                  <a:lnTo>
                    <a:pt x="2204939" y="28059"/>
                  </a:lnTo>
                  <a:lnTo>
                    <a:pt x="2261461" y="32606"/>
                  </a:lnTo>
                  <a:lnTo>
                    <a:pt x="2315455" y="37439"/>
                  </a:lnTo>
                  <a:lnTo>
                    <a:pt x="2366804" y="42546"/>
                  </a:lnTo>
                  <a:lnTo>
                    <a:pt x="2415393" y="47917"/>
                  </a:lnTo>
                  <a:lnTo>
                    <a:pt x="2461106" y="53539"/>
                  </a:lnTo>
                  <a:lnTo>
                    <a:pt x="2503828" y="59401"/>
                  </a:lnTo>
                  <a:lnTo>
                    <a:pt x="2543442" y="65491"/>
                  </a:lnTo>
                  <a:lnTo>
                    <a:pt x="2612884" y="78312"/>
                  </a:lnTo>
                  <a:lnTo>
                    <a:pt x="2668508" y="91908"/>
                  </a:lnTo>
                  <a:lnTo>
                    <a:pt x="2709386" y="106187"/>
                  </a:lnTo>
                  <a:lnTo>
                    <a:pt x="2741028" y="128687"/>
                  </a:lnTo>
                  <a:lnTo>
                    <a:pt x="2743199" y="136429"/>
                  </a:lnTo>
                  <a:lnTo>
                    <a:pt x="2743199" y="682145"/>
                  </a:lnTo>
                  <a:lnTo>
                    <a:pt x="2709386" y="712387"/>
                  </a:lnTo>
                  <a:lnTo>
                    <a:pt x="2668508" y="726666"/>
                  </a:lnTo>
                  <a:lnTo>
                    <a:pt x="2612884" y="740262"/>
                  </a:lnTo>
                  <a:lnTo>
                    <a:pt x="2543442" y="753083"/>
                  </a:lnTo>
                  <a:lnTo>
                    <a:pt x="2503828" y="759173"/>
                  </a:lnTo>
                  <a:lnTo>
                    <a:pt x="2461106" y="765035"/>
                  </a:lnTo>
                  <a:lnTo>
                    <a:pt x="2415393" y="770657"/>
                  </a:lnTo>
                  <a:lnTo>
                    <a:pt x="2366804" y="776028"/>
                  </a:lnTo>
                  <a:lnTo>
                    <a:pt x="2315455" y="781136"/>
                  </a:lnTo>
                  <a:lnTo>
                    <a:pt x="2261461" y="785969"/>
                  </a:lnTo>
                  <a:lnTo>
                    <a:pt x="2204939" y="790516"/>
                  </a:lnTo>
                  <a:lnTo>
                    <a:pt x="2146005" y="794765"/>
                  </a:lnTo>
                  <a:lnTo>
                    <a:pt x="2084773" y="798705"/>
                  </a:lnTo>
                  <a:lnTo>
                    <a:pt x="2021360" y="802325"/>
                  </a:lnTo>
                  <a:lnTo>
                    <a:pt x="1955882" y="805612"/>
                  </a:lnTo>
                  <a:lnTo>
                    <a:pt x="1888455" y="808556"/>
                  </a:lnTo>
                  <a:lnTo>
                    <a:pt x="1819193" y="811145"/>
                  </a:lnTo>
                  <a:lnTo>
                    <a:pt x="1748214" y="813367"/>
                  </a:lnTo>
                  <a:lnTo>
                    <a:pt x="1675632" y="815211"/>
                  </a:lnTo>
                  <a:lnTo>
                    <a:pt x="1601564" y="816665"/>
                  </a:lnTo>
                  <a:lnTo>
                    <a:pt x="1526126" y="817718"/>
                  </a:lnTo>
                  <a:lnTo>
                    <a:pt x="1449432" y="818359"/>
                  </a:lnTo>
                  <a:lnTo>
                    <a:pt x="1371599" y="818574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47265" y="2994749"/>
              <a:ext cx="2743200" cy="819150"/>
            </a:xfrm>
            <a:custGeom>
              <a:avLst/>
              <a:gdLst/>
              <a:ahLst/>
              <a:cxnLst/>
              <a:rect l="l" t="t" r="r" b="b"/>
              <a:pathLst>
                <a:path w="2743200" h="819150">
                  <a:moveTo>
                    <a:pt x="2743199" y="136429"/>
                  </a:moveTo>
                  <a:lnTo>
                    <a:pt x="2741028" y="144170"/>
                  </a:lnTo>
                  <a:lnTo>
                    <a:pt x="2734592" y="151799"/>
                  </a:lnTo>
                  <a:lnTo>
                    <a:pt x="2690848" y="173889"/>
                  </a:lnTo>
                  <a:lnTo>
                    <a:pt x="2642481" y="187839"/>
                  </a:lnTo>
                  <a:lnTo>
                    <a:pt x="2579833" y="201059"/>
                  </a:lnTo>
                  <a:lnTo>
                    <a:pt x="2503828" y="213457"/>
                  </a:lnTo>
                  <a:lnTo>
                    <a:pt x="2461106" y="219319"/>
                  </a:lnTo>
                  <a:lnTo>
                    <a:pt x="2415393" y="224941"/>
                  </a:lnTo>
                  <a:lnTo>
                    <a:pt x="2366804" y="230311"/>
                  </a:lnTo>
                  <a:lnTo>
                    <a:pt x="2315455" y="235419"/>
                  </a:lnTo>
                  <a:lnTo>
                    <a:pt x="2261461" y="240252"/>
                  </a:lnTo>
                  <a:lnTo>
                    <a:pt x="2204939" y="244799"/>
                  </a:lnTo>
                  <a:lnTo>
                    <a:pt x="2146005" y="249048"/>
                  </a:lnTo>
                  <a:lnTo>
                    <a:pt x="2084773" y="252989"/>
                  </a:lnTo>
                  <a:lnTo>
                    <a:pt x="2021360" y="256608"/>
                  </a:lnTo>
                  <a:lnTo>
                    <a:pt x="1955882" y="259896"/>
                  </a:lnTo>
                  <a:lnTo>
                    <a:pt x="1888455" y="262840"/>
                  </a:lnTo>
                  <a:lnTo>
                    <a:pt x="1819193" y="265429"/>
                  </a:lnTo>
                  <a:lnTo>
                    <a:pt x="1748214" y="267651"/>
                  </a:lnTo>
                  <a:lnTo>
                    <a:pt x="1675632" y="269495"/>
                  </a:lnTo>
                  <a:lnTo>
                    <a:pt x="1601564" y="270949"/>
                  </a:lnTo>
                  <a:lnTo>
                    <a:pt x="1526126" y="272002"/>
                  </a:lnTo>
                  <a:lnTo>
                    <a:pt x="1449432" y="272642"/>
                  </a:lnTo>
                  <a:lnTo>
                    <a:pt x="1371599" y="272858"/>
                  </a:lnTo>
                  <a:lnTo>
                    <a:pt x="1293767" y="272642"/>
                  </a:lnTo>
                  <a:lnTo>
                    <a:pt x="1217073" y="272002"/>
                  </a:lnTo>
                  <a:lnTo>
                    <a:pt x="1141635" y="270949"/>
                  </a:lnTo>
                  <a:lnTo>
                    <a:pt x="1067567" y="269495"/>
                  </a:lnTo>
                  <a:lnTo>
                    <a:pt x="994985" y="267651"/>
                  </a:lnTo>
                  <a:lnTo>
                    <a:pt x="924006" y="265429"/>
                  </a:lnTo>
                  <a:lnTo>
                    <a:pt x="854744" y="262840"/>
                  </a:lnTo>
                  <a:lnTo>
                    <a:pt x="787316" y="259896"/>
                  </a:lnTo>
                  <a:lnTo>
                    <a:pt x="721838" y="256608"/>
                  </a:lnTo>
                  <a:lnTo>
                    <a:pt x="658426" y="252989"/>
                  </a:lnTo>
                  <a:lnTo>
                    <a:pt x="597194" y="249048"/>
                  </a:lnTo>
                  <a:lnTo>
                    <a:pt x="538259" y="244799"/>
                  </a:lnTo>
                  <a:lnTo>
                    <a:pt x="481738" y="240252"/>
                  </a:lnTo>
                  <a:lnTo>
                    <a:pt x="427744" y="235419"/>
                  </a:lnTo>
                  <a:lnTo>
                    <a:pt x="376395" y="230311"/>
                  </a:lnTo>
                  <a:lnTo>
                    <a:pt x="327806" y="224941"/>
                  </a:lnTo>
                  <a:lnTo>
                    <a:pt x="282093" y="219319"/>
                  </a:lnTo>
                  <a:lnTo>
                    <a:pt x="239371" y="213457"/>
                  </a:lnTo>
                  <a:lnTo>
                    <a:pt x="199757" y="207366"/>
                  </a:lnTo>
                  <a:lnTo>
                    <a:pt x="130315" y="194546"/>
                  </a:lnTo>
                  <a:lnTo>
                    <a:pt x="74691" y="180950"/>
                  </a:lnTo>
                  <a:lnTo>
                    <a:pt x="33813" y="166670"/>
                  </a:lnTo>
                  <a:lnTo>
                    <a:pt x="2171" y="144170"/>
                  </a:lnTo>
                  <a:lnTo>
                    <a:pt x="0" y="136429"/>
                  </a:lnTo>
                </a:path>
                <a:path w="2743200" h="819150">
                  <a:moveTo>
                    <a:pt x="0" y="136429"/>
                  </a:moveTo>
                  <a:lnTo>
                    <a:pt x="2171" y="128687"/>
                  </a:lnTo>
                  <a:lnTo>
                    <a:pt x="8607" y="121058"/>
                  </a:lnTo>
                  <a:lnTo>
                    <a:pt x="52351" y="98968"/>
                  </a:lnTo>
                  <a:lnTo>
                    <a:pt x="100718" y="85019"/>
                  </a:lnTo>
                  <a:lnTo>
                    <a:pt x="163366" y="71799"/>
                  </a:lnTo>
                  <a:lnTo>
                    <a:pt x="239371" y="59401"/>
                  </a:lnTo>
                  <a:lnTo>
                    <a:pt x="282093" y="53539"/>
                  </a:lnTo>
                  <a:lnTo>
                    <a:pt x="327806" y="47917"/>
                  </a:lnTo>
                  <a:lnTo>
                    <a:pt x="376395" y="42546"/>
                  </a:lnTo>
                  <a:lnTo>
                    <a:pt x="427744" y="37439"/>
                  </a:lnTo>
                  <a:lnTo>
                    <a:pt x="481738" y="32606"/>
                  </a:lnTo>
                  <a:lnTo>
                    <a:pt x="538259" y="28059"/>
                  </a:lnTo>
                  <a:lnTo>
                    <a:pt x="597194" y="23809"/>
                  </a:lnTo>
                  <a:lnTo>
                    <a:pt x="658426" y="19869"/>
                  </a:lnTo>
                  <a:lnTo>
                    <a:pt x="721838" y="16249"/>
                  </a:lnTo>
                  <a:lnTo>
                    <a:pt x="787316" y="12962"/>
                  </a:lnTo>
                  <a:lnTo>
                    <a:pt x="854744" y="10018"/>
                  </a:lnTo>
                  <a:lnTo>
                    <a:pt x="924006" y="7429"/>
                  </a:lnTo>
                  <a:lnTo>
                    <a:pt x="994985" y="5207"/>
                  </a:lnTo>
                  <a:lnTo>
                    <a:pt x="1067567" y="3363"/>
                  </a:lnTo>
                  <a:lnTo>
                    <a:pt x="1141635" y="1909"/>
                  </a:lnTo>
                  <a:lnTo>
                    <a:pt x="1217073" y="856"/>
                  </a:lnTo>
                  <a:lnTo>
                    <a:pt x="1293767" y="215"/>
                  </a:lnTo>
                  <a:lnTo>
                    <a:pt x="1371599" y="0"/>
                  </a:lnTo>
                  <a:lnTo>
                    <a:pt x="1449432" y="215"/>
                  </a:lnTo>
                  <a:lnTo>
                    <a:pt x="1526126" y="856"/>
                  </a:lnTo>
                  <a:lnTo>
                    <a:pt x="1601564" y="1909"/>
                  </a:lnTo>
                  <a:lnTo>
                    <a:pt x="1675632" y="3363"/>
                  </a:lnTo>
                  <a:lnTo>
                    <a:pt x="1748214" y="5207"/>
                  </a:lnTo>
                  <a:lnTo>
                    <a:pt x="1819193" y="7429"/>
                  </a:lnTo>
                  <a:lnTo>
                    <a:pt x="1888455" y="10018"/>
                  </a:lnTo>
                  <a:lnTo>
                    <a:pt x="1955882" y="12962"/>
                  </a:lnTo>
                  <a:lnTo>
                    <a:pt x="2021360" y="16249"/>
                  </a:lnTo>
                  <a:lnTo>
                    <a:pt x="2084773" y="19869"/>
                  </a:lnTo>
                  <a:lnTo>
                    <a:pt x="2146005" y="23809"/>
                  </a:lnTo>
                  <a:lnTo>
                    <a:pt x="2204939" y="28059"/>
                  </a:lnTo>
                  <a:lnTo>
                    <a:pt x="2261461" y="32606"/>
                  </a:lnTo>
                  <a:lnTo>
                    <a:pt x="2315455" y="37439"/>
                  </a:lnTo>
                  <a:lnTo>
                    <a:pt x="2366804" y="42546"/>
                  </a:lnTo>
                  <a:lnTo>
                    <a:pt x="2415393" y="47917"/>
                  </a:lnTo>
                  <a:lnTo>
                    <a:pt x="2461106" y="53539"/>
                  </a:lnTo>
                  <a:lnTo>
                    <a:pt x="2503828" y="59401"/>
                  </a:lnTo>
                  <a:lnTo>
                    <a:pt x="2543442" y="65491"/>
                  </a:lnTo>
                  <a:lnTo>
                    <a:pt x="2612884" y="78312"/>
                  </a:lnTo>
                  <a:lnTo>
                    <a:pt x="2668508" y="91908"/>
                  </a:lnTo>
                  <a:lnTo>
                    <a:pt x="2709386" y="106187"/>
                  </a:lnTo>
                  <a:lnTo>
                    <a:pt x="2741028" y="128687"/>
                  </a:lnTo>
                  <a:lnTo>
                    <a:pt x="2743199" y="136429"/>
                  </a:lnTo>
                  <a:lnTo>
                    <a:pt x="2743199" y="682145"/>
                  </a:lnTo>
                  <a:lnTo>
                    <a:pt x="2709386" y="712387"/>
                  </a:lnTo>
                  <a:lnTo>
                    <a:pt x="2668508" y="726666"/>
                  </a:lnTo>
                  <a:lnTo>
                    <a:pt x="2612884" y="740262"/>
                  </a:lnTo>
                  <a:lnTo>
                    <a:pt x="2543442" y="753083"/>
                  </a:lnTo>
                  <a:lnTo>
                    <a:pt x="2503828" y="759173"/>
                  </a:lnTo>
                  <a:lnTo>
                    <a:pt x="2461106" y="765035"/>
                  </a:lnTo>
                  <a:lnTo>
                    <a:pt x="2415393" y="770657"/>
                  </a:lnTo>
                  <a:lnTo>
                    <a:pt x="2366804" y="776028"/>
                  </a:lnTo>
                  <a:lnTo>
                    <a:pt x="2315455" y="781136"/>
                  </a:lnTo>
                  <a:lnTo>
                    <a:pt x="2261461" y="785969"/>
                  </a:lnTo>
                  <a:lnTo>
                    <a:pt x="2204939" y="790516"/>
                  </a:lnTo>
                  <a:lnTo>
                    <a:pt x="2146005" y="794765"/>
                  </a:lnTo>
                  <a:lnTo>
                    <a:pt x="2084773" y="798705"/>
                  </a:lnTo>
                  <a:lnTo>
                    <a:pt x="2021360" y="802325"/>
                  </a:lnTo>
                  <a:lnTo>
                    <a:pt x="1955882" y="805612"/>
                  </a:lnTo>
                  <a:lnTo>
                    <a:pt x="1888455" y="808556"/>
                  </a:lnTo>
                  <a:lnTo>
                    <a:pt x="1819193" y="811145"/>
                  </a:lnTo>
                  <a:lnTo>
                    <a:pt x="1748214" y="813367"/>
                  </a:lnTo>
                  <a:lnTo>
                    <a:pt x="1675632" y="815211"/>
                  </a:lnTo>
                  <a:lnTo>
                    <a:pt x="1601564" y="816665"/>
                  </a:lnTo>
                  <a:lnTo>
                    <a:pt x="1526126" y="817718"/>
                  </a:lnTo>
                  <a:lnTo>
                    <a:pt x="1449432" y="818359"/>
                  </a:lnTo>
                  <a:lnTo>
                    <a:pt x="1371599" y="818574"/>
                  </a:lnTo>
                  <a:lnTo>
                    <a:pt x="1293767" y="818359"/>
                  </a:lnTo>
                  <a:lnTo>
                    <a:pt x="1217073" y="817718"/>
                  </a:lnTo>
                  <a:lnTo>
                    <a:pt x="1141635" y="816665"/>
                  </a:lnTo>
                  <a:lnTo>
                    <a:pt x="1067567" y="815211"/>
                  </a:lnTo>
                  <a:lnTo>
                    <a:pt x="994985" y="813367"/>
                  </a:lnTo>
                  <a:lnTo>
                    <a:pt x="924006" y="811145"/>
                  </a:lnTo>
                  <a:lnTo>
                    <a:pt x="854744" y="808556"/>
                  </a:lnTo>
                  <a:lnTo>
                    <a:pt x="787316" y="805612"/>
                  </a:lnTo>
                  <a:lnTo>
                    <a:pt x="721838" y="802325"/>
                  </a:lnTo>
                  <a:lnTo>
                    <a:pt x="658426" y="798705"/>
                  </a:lnTo>
                  <a:lnTo>
                    <a:pt x="597194" y="794765"/>
                  </a:lnTo>
                  <a:lnTo>
                    <a:pt x="538259" y="790516"/>
                  </a:lnTo>
                  <a:lnTo>
                    <a:pt x="481738" y="785969"/>
                  </a:lnTo>
                  <a:lnTo>
                    <a:pt x="427744" y="781136"/>
                  </a:lnTo>
                  <a:lnTo>
                    <a:pt x="376395" y="776028"/>
                  </a:lnTo>
                  <a:lnTo>
                    <a:pt x="327806" y="770657"/>
                  </a:lnTo>
                  <a:lnTo>
                    <a:pt x="282093" y="765035"/>
                  </a:lnTo>
                  <a:lnTo>
                    <a:pt x="239371" y="759173"/>
                  </a:lnTo>
                  <a:lnTo>
                    <a:pt x="199757" y="753083"/>
                  </a:lnTo>
                  <a:lnTo>
                    <a:pt x="130315" y="740262"/>
                  </a:lnTo>
                  <a:lnTo>
                    <a:pt x="74691" y="726666"/>
                  </a:lnTo>
                  <a:lnTo>
                    <a:pt x="33813" y="712387"/>
                  </a:lnTo>
                  <a:lnTo>
                    <a:pt x="2171" y="689887"/>
                  </a:lnTo>
                  <a:lnTo>
                    <a:pt x="0" y="682145"/>
                  </a:lnTo>
                  <a:lnTo>
                    <a:pt x="0" y="13642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004075" y="3318212"/>
            <a:ext cx="942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SpaceX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107937" y="2216687"/>
            <a:ext cx="3818254" cy="2380615"/>
            <a:chOff x="7107937" y="2216687"/>
            <a:chExt cx="3818254" cy="2380615"/>
          </a:xfrm>
        </p:grpSpPr>
        <p:sp>
          <p:nvSpPr>
            <p:cNvPr id="26" name="object 26"/>
            <p:cNvSpPr/>
            <p:nvPr/>
          </p:nvSpPr>
          <p:spPr>
            <a:xfrm>
              <a:off x="8934262" y="2994750"/>
              <a:ext cx="854710" cy="401955"/>
            </a:xfrm>
            <a:custGeom>
              <a:avLst/>
              <a:gdLst/>
              <a:ahLst/>
              <a:cxnLst/>
              <a:rect l="l" t="t" r="r" b="b"/>
              <a:pathLst>
                <a:path w="854709" h="401954">
                  <a:moveTo>
                    <a:pt x="653849" y="401699"/>
                  </a:moveTo>
                  <a:lnTo>
                    <a:pt x="653849" y="301274"/>
                  </a:lnTo>
                  <a:lnTo>
                    <a:pt x="0" y="301274"/>
                  </a:lnTo>
                  <a:lnTo>
                    <a:pt x="0" y="100424"/>
                  </a:lnTo>
                  <a:lnTo>
                    <a:pt x="653849" y="100424"/>
                  </a:lnTo>
                  <a:lnTo>
                    <a:pt x="653849" y="0"/>
                  </a:lnTo>
                  <a:lnTo>
                    <a:pt x="854699" y="200849"/>
                  </a:lnTo>
                  <a:lnTo>
                    <a:pt x="653849" y="4016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34262" y="2994750"/>
              <a:ext cx="854710" cy="401955"/>
            </a:xfrm>
            <a:custGeom>
              <a:avLst/>
              <a:gdLst/>
              <a:ahLst/>
              <a:cxnLst/>
              <a:rect l="l" t="t" r="r" b="b"/>
              <a:pathLst>
                <a:path w="854709" h="401954">
                  <a:moveTo>
                    <a:pt x="0" y="100424"/>
                  </a:moveTo>
                  <a:lnTo>
                    <a:pt x="653849" y="100424"/>
                  </a:lnTo>
                  <a:lnTo>
                    <a:pt x="653849" y="0"/>
                  </a:lnTo>
                  <a:lnTo>
                    <a:pt x="854699" y="200849"/>
                  </a:lnTo>
                  <a:lnTo>
                    <a:pt x="653849" y="401699"/>
                  </a:lnTo>
                  <a:lnTo>
                    <a:pt x="653849" y="301274"/>
                  </a:lnTo>
                  <a:lnTo>
                    <a:pt x="0" y="301274"/>
                  </a:lnTo>
                  <a:lnTo>
                    <a:pt x="0" y="100424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12699" y="2221450"/>
              <a:ext cx="854710" cy="705485"/>
            </a:xfrm>
            <a:custGeom>
              <a:avLst/>
              <a:gdLst/>
              <a:ahLst/>
              <a:cxnLst/>
              <a:rect l="l" t="t" r="r" b="b"/>
              <a:pathLst>
                <a:path w="854709" h="705485">
                  <a:moveTo>
                    <a:pt x="427349" y="704999"/>
                  </a:moveTo>
                  <a:lnTo>
                    <a:pt x="0" y="352499"/>
                  </a:lnTo>
                  <a:lnTo>
                    <a:pt x="213674" y="352499"/>
                  </a:lnTo>
                  <a:lnTo>
                    <a:pt x="213674" y="0"/>
                  </a:lnTo>
                  <a:lnTo>
                    <a:pt x="641024" y="0"/>
                  </a:lnTo>
                  <a:lnTo>
                    <a:pt x="641024" y="352499"/>
                  </a:lnTo>
                  <a:lnTo>
                    <a:pt x="854699" y="352499"/>
                  </a:lnTo>
                  <a:lnTo>
                    <a:pt x="427349" y="7049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12699" y="2221450"/>
              <a:ext cx="854710" cy="705485"/>
            </a:xfrm>
            <a:custGeom>
              <a:avLst/>
              <a:gdLst/>
              <a:ahLst/>
              <a:cxnLst/>
              <a:rect l="l" t="t" r="r" b="b"/>
              <a:pathLst>
                <a:path w="854709" h="705485">
                  <a:moveTo>
                    <a:pt x="0" y="352499"/>
                  </a:moveTo>
                  <a:lnTo>
                    <a:pt x="213674" y="352499"/>
                  </a:lnTo>
                  <a:lnTo>
                    <a:pt x="213674" y="0"/>
                  </a:lnTo>
                  <a:lnTo>
                    <a:pt x="641024" y="0"/>
                  </a:lnTo>
                  <a:lnTo>
                    <a:pt x="641024" y="352499"/>
                  </a:lnTo>
                  <a:lnTo>
                    <a:pt x="854699" y="352499"/>
                  </a:lnTo>
                  <a:lnTo>
                    <a:pt x="427349" y="704999"/>
                  </a:lnTo>
                  <a:lnTo>
                    <a:pt x="0" y="35249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262049" y="3524350"/>
              <a:ext cx="659130" cy="1068070"/>
            </a:xfrm>
            <a:custGeom>
              <a:avLst/>
              <a:gdLst/>
              <a:ahLst/>
              <a:cxnLst/>
              <a:rect l="l" t="t" r="r" b="b"/>
              <a:pathLst>
                <a:path w="659129" h="1068070">
                  <a:moveTo>
                    <a:pt x="329399" y="1067999"/>
                  </a:moveTo>
                  <a:lnTo>
                    <a:pt x="0" y="738599"/>
                  </a:lnTo>
                  <a:lnTo>
                    <a:pt x="164699" y="738599"/>
                  </a:lnTo>
                  <a:lnTo>
                    <a:pt x="164699" y="329399"/>
                  </a:lnTo>
                  <a:lnTo>
                    <a:pt x="0" y="329399"/>
                  </a:lnTo>
                  <a:lnTo>
                    <a:pt x="329399" y="0"/>
                  </a:lnTo>
                  <a:lnTo>
                    <a:pt x="658799" y="329399"/>
                  </a:lnTo>
                  <a:lnTo>
                    <a:pt x="494099" y="329399"/>
                  </a:lnTo>
                  <a:lnTo>
                    <a:pt x="494099" y="738599"/>
                  </a:lnTo>
                  <a:lnTo>
                    <a:pt x="658799" y="738599"/>
                  </a:lnTo>
                  <a:lnTo>
                    <a:pt x="329399" y="10679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262049" y="3524350"/>
              <a:ext cx="659130" cy="1068070"/>
            </a:xfrm>
            <a:custGeom>
              <a:avLst/>
              <a:gdLst/>
              <a:ahLst/>
              <a:cxnLst/>
              <a:rect l="l" t="t" r="r" b="b"/>
              <a:pathLst>
                <a:path w="659129" h="1068070">
                  <a:moveTo>
                    <a:pt x="0" y="329399"/>
                  </a:moveTo>
                  <a:lnTo>
                    <a:pt x="329399" y="0"/>
                  </a:lnTo>
                  <a:lnTo>
                    <a:pt x="658799" y="329399"/>
                  </a:lnTo>
                  <a:lnTo>
                    <a:pt x="494099" y="329399"/>
                  </a:lnTo>
                  <a:lnTo>
                    <a:pt x="494099" y="738599"/>
                  </a:lnTo>
                  <a:lnTo>
                    <a:pt x="658799" y="738599"/>
                  </a:lnTo>
                  <a:lnTo>
                    <a:pt x="329399" y="1067999"/>
                  </a:lnTo>
                  <a:lnTo>
                    <a:pt x="0" y="738599"/>
                  </a:lnTo>
                  <a:lnTo>
                    <a:pt x="164699" y="738599"/>
                  </a:lnTo>
                  <a:lnTo>
                    <a:pt x="164699" y="329399"/>
                  </a:lnTo>
                  <a:lnTo>
                    <a:pt x="0" y="32939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222075" y="4842550"/>
            <a:ext cx="10039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requests.get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922599" y="4662737"/>
            <a:ext cx="1337945" cy="1218565"/>
          </a:xfrm>
          <a:prstGeom prst="rect">
            <a:avLst/>
          </a:prstGeom>
          <a:solidFill>
            <a:srgbClr val="E7E6E6"/>
          </a:solidFill>
          <a:ln w="9524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Times New Roman"/>
              <a:cs typeface="Times New Roman"/>
            </a:endParaRPr>
          </a:p>
          <a:p>
            <a:pPr marL="29527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Wikipedia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039012" y="4686862"/>
            <a:ext cx="2645410" cy="1228090"/>
            <a:chOff x="5039012" y="4686862"/>
            <a:chExt cx="2645410" cy="1228090"/>
          </a:xfrm>
        </p:grpSpPr>
        <p:sp>
          <p:nvSpPr>
            <p:cNvPr id="35" name="object 35"/>
            <p:cNvSpPr/>
            <p:nvPr/>
          </p:nvSpPr>
          <p:spPr>
            <a:xfrm>
              <a:off x="5043775" y="4691624"/>
              <a:ext cx="2635885" cy="1218565"/>
            </a:xfrm>
            <a:custGeom>
              <a:avLst/>
              <a:gdLst/>
              <a:ahLst/>
              <a:cxnLst/>
              <a:rect l="l" t="t" r="r" b="b"/>
              <a:pathLst>
                <a:path w="2635884" h="1218564">
                  <a:moveTo>
                    <a:pt x="2635499" y="1217999"/>
                  </a:moveTo>
                  <a:lnTo>
                    <a:pt x="0" y="1217999"/>
                  </a:lnTo>
                  <a:lnTo>
                    <a:pt x="0" y="0"/>
                  </a:lnTo>
                  <a:lnTo>
                    <a:pt x="2635499" y="0"/>
                  </a:lnTo>
                  <a:lnTo>
                    <a:pt x="2635499" y="12179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43775" y="4691624"/>
              <a:ext cx="2635885" cy="1218565"/>
            </a:xfrm>
            <a:custGeom>
              <a:avLst/>
              <a:gdLst/>
              <a:ahLst/>
              <a:cxnLst/>
              <a:rect l="l" t="t" r="r" b="b"/>
              <a:pathLst>
                <a:path w="2635884" h="1218564">
                  <a:moveTo>
                    <a:pt x="0" y="0"/>
                  </a:moveTo>
                  <a:lnTo>
                    <a:pt x="2635499" y="0"/>
                  </a:lnTo>
                  <a:lnTo>
                    <a:pt x="2635499" y="1217999"/>
                  </a:lnTo>
                  <a:lnTo>
                    <a:pt x="0" y="1217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032475" y="4658262"/>
            <a:ext cx="786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Jupyter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Notebook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854987" y="4771887"/>
            <a:ext cx="3853179" cy="1033144"/>
            <a:chOff x="5854987" y="4771887"/>
            <a:chExt cx="3853179" cy="1033144"/>
          </a:xfrm>
        </p:grpSpPr>
        <p:sp>
          <p:nvSpPr>
            <p:cNvPr id="39" name="object 39"/>
            <p:cNvSpPr/>
            <p:nvPr/>
          </p:nvSpPr>
          <p:spPr>
            <a:xfrm>
              <a:off x="5859750" y="4776649"/>
              <a:ext cx="1517650" cy="1023619"/>
            </a:xfrm>
            <a:custGeom>
              <a:avLst/>
              <a:gdLst/>
              <a:ahLst/>
              <a:cxnLst/>
              <a:rect l="l" t="t" r="r" b="b"/>
              <a:pathLst>
                <a:path w="1517650" h="1023620">
                  <a:moveTo>
                    <a:pt x="1517399" y="1023299"/>
                  </a:moveTo>
                  <a:lnTo>
                    <a:pt x="0" y="1023299"/>
                  </a:lnTo>
                  <a:lnTo>
                    <a:pt x="758699" y="0"/>
                  </a:lnTo>
                  <a:lnTo>
                    <a:pt x="1517399" y="10232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859750" y="4776649"/>
              <a:ext cx="1517650" cy="1023619"/>
            </a:xfrm>
            <a:custGeom>
              <a:avLst/>
              <a:gdLst/>
              <a:ahLst/>
              <a:cxnLst/>
              <a:rect l="l" t="t" r="r" b="b"/>
              <a:pathLst>
                <a:path w="1517650" h="1023620">
                  <a:moveTo>
                    <a:pt x="0" y="1023299"/>
                  </a:moveTo>
                  <a:lnTo>
                    <a:pt x="758699" y="0"/>
                  </a:lnTo>
                  <a:lnTo>
                    <a:pt x="1517399" y="1023299"/>
                  </a:lnTo>
                  <a:lnTo>
                    <a:pt x="0" y="102329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836099" y="5101074"/>
              <a:ext cx="1866900" cy="502920"/>
            </a:xfrm>
            <a:custGeom>
              <a:avLst/>
              <a:gdLst/>
              <a:ahLst/>
              <a:cxnLst/>
              <a:rect l="l" t="t" r="r" b="b"/>
              <a:pathLst>
                <a:path w="1866900" h="502920">
                  <a:moveTo>
                    <a:pt x="251399" y="502799"/>
                  </a:moveTo>
                  <a:lnTo>
                    <a:pt x="0" y="251399"/>
                  </a:lnTo>
                  <a:lnTo>
                    <a:pt x="251399" y="0"/>
                  </a:lnTo>
                  <a:lnTo>
                    <a:pt x="251399" y="125699"/>
                  </a:lnTo>
                  <a:lnTo>
                    <a:pt x="1866899" y="125699"/>
                  </a:lnTo>
                  <a:lnTo>
                    <a:pt x="1866899" y="377099"/>
                  </a:lnTo>
                  <a:lnTo>
                    <a:pt x="251399" y="377099"/>
                  </a:lnTo>
                  <a:lnTo>
                    <a:pt x="251399" y="5027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36099" y="5101074"/>
              <a:ext cx="1866900" cy="502920"/>
            </a:xfrm>
            <a:custGeom>
              <a:avLst/>
              <a:gdLst/>
              <a:ahLst/>
              <a:cxnLst/>
              <a:rect l="l" t="t" r="r" b="b"/>
              <a:pathLst>
                <a:path w="1866900" h="502920">
                  <a:moveTo>
                    <a:pt x="0" y="251399"/>
                  </a:moveTo>
                  <a:lnTo>
                    <a:pt x="251399" y="0"/>
                  </a:lnTo>
                  <a:lnTo>
                    <a:pt x="251399" y="125699"/>
                  </a:lnTo>
                  <a:lnTo>
                    <a:pt x="1866899" y="125699"/>
                  </a:lnTo>
                  <a:lnTo>
                    <a:pt x="1866899" y="377099"/>
                  </a:lnTo>
                  <a:lnTo>
                    <a:pt x="251399" y="377099"/>
                  </a:lnTo>
                  <a:lnTo>
                    <a:pt x="251399" y="502799"/>
                  </a:lnTo>
                  <a:lnTo>
                    <a:pt x="0" y="25139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062550" y="5546450"/>
            <a:ext cx="1130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BeautifulSoup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02026" y="4534462"/>
            <a:ext cx="1507490" cy="1041400"/>
            <a:chOff x="6502026" y="4534462"/>
            <a:chExt cx="1507490" cy="1041400"/>
          </a:xfrm>
        </p:grpSpPr>
        <p:sp>
          <p:nvSpPr>
            <p:cNvPr id="45" name="object 45"/>
            <p:cNvSpPr/>
            <p:nvPr/>
          </p:nvSpPr>
          <p:spPr>
            <a:xfrm>
              <a:off x="7018727" y="5133865"/>
              <a:ext cx="519430" cy="437515"/>
            </a:xfrm>
            <a:custGeom>
              <a:avLst/>
              <a:gdLst/>
              <a:ahLst/>
              <a:cxnLst/>
              <a:rect l="l" t="t" r="r" b="b"/>
              <a:pathLst>
                <a:path w="519429" h="437514">
                  <a:moveTo>
                    <a:pt x="464362" y="437099"/>
                  </a:moveTo>
                  <a:lnTo>
                    <a:pt x="0" y="437099"/>
                  </a:lnTo>
                  <a:lnTo>
                    <a:pt x="0" y="327824"/>
                  </a:lnTo>
                  <a:lnTo>
                    <a:pt x="355087" y="327824"/>
                  </a:lnTo>
                  <a:lnTo>
                    <a:pt x="355087" y="109274"/>
                  </a:lnTo>
                  <a:lnTo>
                    <a:pt x="300449" y="109274"/>
                  </a:lnTo>
                  <a:lnTo>
                    <a:pt x="409724" y="0"/>
                  </a:lnTo>
                  <a:lnTo>
                    <a:pt x="518999" y="109274"/>
                  </a:lnTo>
                  <a:lnTo>
                    <a:pt x="464362" y="109274"/>
                  </a:lnTo>
                  <a:lnTo>
                    <a:pt x="464362" y="4370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018727" y="5133865"/>
              <a:ext cx="519430" cy="437515"/>
            </a:xfrm>
            <a:custGeom>
              <a:avLst/>
              <a:gdLst/>
              <a:ahLst/>
              <a:cxnLst/>
              <a:rect l="l" t="t" r="r" b="b"/>
              <a:pathLst>
                <a:path w="519429" h="437514">
                  <a:moveTo>
                    <a:pt x="0" y="327824"/>
                  </a:moveTo>
                  <a:lnTo>
                    <a:pt x="355087" y="327824"/>
                  </a:lnTo>
                  <a:lnTo>
                    <a:pt x="355087" y="109274"/>
                  </a:lnTo>
                  <a:lnTo>
                    <a:pt x="300449" y="109274"/>
                  </a:lnTo>
                  <a:lnTo>
                    <a:pt x="409724" y="0"/>
                  </a:lnTo>
                  <a:lnTo>
                    <a:pt x="518999" y="109274"/>
                  </a:lnTo>
                  <a:lnTo>
                    <a:pt x="464362" y="109274"/>
                  </a:lnTo>
                  <a:lnTo>
                    <a:pt x="464362" y="437099"/>
                  </a:lnTo>
                  <a:lnTo>
                    <a:pt x="0" y="437099"/>
                  </a:lnTo>
                  <a:lnTo>
                    <a:pt x="0" y="327824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506788" y="4539224"/>
              <a:ext cx="1497965" cy="705485"/>
            </a:xfrm>
            <a:custGeom>
              <a:avLst/>
              <a:gdLst/>
              <a:ahLst/>
              <a:cxnLst/>
              <a:rect l="l" t="t" r="r" b="b"/>
              <a:pathLst>
                <a:path w="1497965" h="705485">
                  <a:moveTo>
                    <a:pt x="588285" y="705023"/>
                  </a:moveTo>
                  <a:lnTo>
                    <a:pt x="534899" y="510065"/>
                  </a:lnTo>
                  <a:lnTo>
                    <a:pt x="330161" y="575018"/>
                  </a:lnTo>
                  <a:lnTo>
                    <a:pt x="392906" y="454903"/>
                  </a:lnTo>
                  <a:lnTo>
                    <a:pt x="9359" y="476119"/>
                  </a:lnTo>
                  <a:lnTo>
                    <a:pt x="258055" y="384335"/>
                  </a:lnTo>
                  <a:lnTo>
                    <a:pt x="0" y="281193"/>
                  </a:lnTo>
                  <a:lnTo>
                    <a:pt x="320801" y="248618"/>
                  </a:lnTo>
                  <a:lnTo>
                    <a:pt x="25653" y="74908"/>
                  </a:lnTo>
                  <a:lnTo>
                    <a:pt x="506959" y="206284"/>
                  </a:lnTo>
                  <a:lnTo>
                    <a:pt x="579064" y="74908"/>
                  </a:lnTo>
                  <a:lnTo>
                    <a:pt x="748790" y="189311"/>
                  </a:lnTo>
                  <a:lnTo>
                    <a:pt x="1006846" y="0"/>
                  </a:lnTo>
                  <a:lnTo>
                    <a:pt x="981401" y="173807"/>
                  </a:lnTo>
                  <a:lnTo>
                    <a:pt x="1274330" y="145476"/>
                  </a:lnTo>
                  <a:lnTo>
                    <a:pt x="1157991" y="238761"/>
                  </a:lnTo>
                  <a:lnTo>
                    <a:pt x="1462707" y="265591"/>
                  </a:lnTo>
                  <a:lnTo>
                    <a:pt x="1220737" y="341903"/>
                  </a:lnTo>
                  <a:lnTo>
                    <a:pt x="1497581" y="433785"/>
                  </a:lnTo>
                  <a:lnTo>
                    <a:pt x="1167351" y="422426"/>
                  </a:lnTo>
                  <a:lnTo>
                    <a:pt x="1258038" y="590620"/>
                  </a:lnTo>
                  <a:lnTo>
                    <a:pt x="972041" y="471876"/>
                  </a:lnTo>
                  <a:lnTo>
                    <a:pt x="918447" y="644215"/>
                  </a:lnTo>
                  <a:lnTo>
                    <a:pt x="730210" y="487478"/>
                  </a:lnTo>
                  <a:lnTo>
                    <a:pt x="588285" y="705023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506788" y="4539224"/>
              <a:ext cx="1497965" cy="705485"/>
            </a:xfrm>
            <a:custGeom>
              <a:avLst/>
              <a:gdLst/>
              <a:ahLst/>
              <a:cxnLst/>
              <a:rect l="l" t="t" r="r" b="b"/>
              <a:pathLst>
                <a:path w="1497965" h="705485">
                  <a:moveTo>
                    <a:pt x="748790" y="189311"/>
                  </a:moveTo>
                  <a:lnTo>
                    <a:pt x="1006846" y="0"/>
                  </a:lnTo>
                  <a:lnTo>
                    <a:pt x="981401" y="173807"/>
                  </a:lnTo>
                  <a:lnTo>
                    <a:pt x="1274330" y="145476"/>
                  </a:lnTo>
                  <a:lnTo>
                    <a:pt x="1157991" y="238761"/>
                  </a:lnTo>
                  <a:lnTo>
                    <a:pt x="1462707" y="265591"/>
                  </a:lnTo>
                  <a:lnTo>
                    <a:pt x="1220737" y="341903"/>
                  </a:lnTo>
                  <a:lnTo>
                    <a:pt x="1497581" y="433785"/>
                  </a:lnTo>
                  <a:lnTo>
                    <a:pt x="1167351" y="422426"/>
                  </a:lnTo>
                  <a:lnTo>
                    <a:pt x="1258038" y="590620"/>
                  </a:lnTo>
                  <a:lnTo>
                    <a:pt x="972041" y="471876"/>
                  </a:lnTo>
                  <a:lnTo>
                    <a:pt x="918447" y="644215"/>
                  </a:lnTo>
                  <a:lnTo>
                    <a:pt x="730210" y="487478"/>
                  </a:lnTo>
                  <a:lnTo>
                    <a:pt x="588285" y="705023"/>
                  </a:lnTo>
                  <a:lnTo>
                    <a:pt x="534899" y="510065"/>
                  </a:lnTo>
                  <a:lnTo>
                    <a:pt x="330161" y="575018"/>
                  </a:lnTo>
                  <a:lnTo>
                    <a:pt x="392906" y="454903"/>
                  </a:lnTo>
                  <a:lnTo>
                    <a:pt x="9359" y="476119"/>
                  </a:lnTo>
                  <a:lnTo>
                    <a:pt x="258055" y="384335"/>
                  </a:lnTo>
                  <a:lnTo>
                    <a:pt x="0" y="281193"/>
                  </a:lnTo>
                  <a:lnTo>
                    <a:pt x="320801" y="248618"/>
                  </a:lnTo>
                  <a:lnTo>
                    <a:pt x="25653" y="74908"/>
                  </a:lnTo>
                  <a:lnTo>
                    <a:pt x="506959" y="206284"/>
                  </a:lnTo>
                  <a:lnTo>
                    <a:pt x="579064" y="74908"/>
                  </a:lnTo>
                  <a:lnTo>
                    <a:pt x="748790" y="189311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76775" y="4741213"/>
            <a:ext cx="9042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Data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frame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2519</Words>
  <Application>Microsoft Office PowerPoint</Application>
  <PresentationFormat>Grand écran</PresentationFormat>
  <Paragraphs>287</Paragraphs>
  <Slides>46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1" baseType="lpstr">
      <vt:lpstr>Arial</vt:lpstr>
      <vt:lpstr>Arial MT</vt:lpstr>
      <vt:lpstr>Calibri</vt:lpstr>
      <vt:lpstr>Times New Roman</vt:lpstr>
      <vt:lpstr>Office Theme</vt:lpstr>
      <vt:lpstr>Présentation PowerPoint</vt:lpstr>
      <vt:lpstr>Outline</vt:lpstr>
      <vt:lpstr>Executive Summary</vt:lpstr>
      <vt:lpstr>Introduction</vt:lpstr>
      <vt:lpstr>Présentation PowerPoint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Présentation PowerPoint</vt:lpstr>
      <vt:lpstr>Présentation PowerPoint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Présentation PowerPoint</vt:lpstr>
      <vt:lpstr>Falcon 9 SpaceX Launch Sites</vt:lpstr>
      <vt:lpstr>Folium color-coded expandable marker clusters</vt:lpstr>
      <vt:lpstr>Présentation PowerPoint</vt:lpstr>
      <vt:lpstr>Présentation PowerPoint</vt:lpstr>
      <vt:lpstr>Plotly Dash: Success Count for All Sites</vt:lpstr>
      <vt:lpstr>Plotly Dash: Highest Launch Success Ratio</vt:lpstr>
      <vt:lpstr>Plotly Dash: All Sites Payload vs Launch Outcome</vt:lpstr>
      <vt:lpstr>Présentation PowerPoint</vt:lpstr>
      <vt:lpstr>Classification Accuracy</vt:lpstr>
      <vt:lpstr>Confusion Matrix</vt:lpstr>
      <vt:lpstr>Conclusions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ds-capstone-template-coursera</dc:title>
  <dc:creator>Ayman</dc:creator>
  <cp:lastModifiedBy>ayman moumen</cp:lastModifiedBy>
  <cp:revision>1</cp:revision>
  <dcterms:created xsi:type="dcterms:W3CDTF">2023-03-25T10:09:00Z</dcterms:created>
  <dcterms:modified xsi:type="dcterms:W3CDTF">2023-03-25T10:25:44Z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